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26" r:id="rId2"/>
    <p:sldId id="257" r:id="rId3"/>
    <p:sldId id="258" r:id="rId4"/>
    <p:sldId id="269" r:id="rId5"/>
    <p:sldId id="349" r:id="rId6"/>
    <p:sldId id="334" r:id="rId7"/>
    <p:sldId id="355" r:id="rId8"/>
    <p:sldId id="333" r:id="rId9"/>
    <p:sldId id="336" r:id="rId10"/>
    <p:sldId id="335" r:id="rId11"/>
    <p:sldId id="356" r:id="rId12"/>
    <p:sldId id="357" r:id="rId13"/>
    <p:sldId id="358" r:id="rId14"/>
    <p:sldId id="339" r:id="rId15"/>
    <p:sldId id="340" r:id="rId16"/>
    <p:sldId id="345" r:id="rId17"/>
    <p:sldId id="354" r:id="rId18"/>
    <p:sldId id="346" r:id="rId19"/>
    <p:sldId id="341" r:id="rId20"/>
    <p:sldId id="343" r:id="rId21"/>
    <p:sldId id="344" r:id="rId22"/>
    <p:sldId id="347" r:id="rId23"/>
    <p:sldId id="359" r:id="rId24"/>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9" d="100"/>
          <a:sy n="139" d="100"/>
        </p:scale>
        <p:origin x="804" y="120"/>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2020-10-13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既然面部其他区域有助于视线方向的判断，接下来论文作者尝试探索不同情况下面部的哪些区域有助于视线方向的检测。这一部分，作者通过研究使用</a:t>
            </a:r>
            <a:r>
              <a:rPr lang="en-US" altLang="zh-CN" sz="1200" b="0" i="0" kern="1200" dirty="0" smtClean="0">
                <a:solidFill>
                  <a:schemeClr val="tx1"/>
                </a:solidFill>
                <a:effectLst/>
                <a:latin typeface="+mn-lt"/>
                <a:ea typeface="+mn-ea"/>
                <a:cs typeface="+mn-cs"/>
              </a:rPr>
              <a:t>64x64</a:t>
            </a:r>
            <a:r>
              <a:rPr lang="zh-CN" altLang="en-US" sz="1200" b="0" i="0" kern="1200" dirty="0" smtClean="0">
                <a:solidFill>
                  <a:schemeClr val="tx1"/>
                </a:solidFill>
                <a:effectLst/>
                <a:latin typeface="+mn-lt"/>
                <a:ea typeface="+mn-ea"/>
                <a:cs typeface="+mn-cs"/>
              </a:rPr>
              <a:t>的遮罩遮住图片不同部分后分析准确率下降程度的方法得到热力图，来近似脸部不同区域的对于视线检测问题的重要程度。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数据集中，灰度平均值在水平方向上的不同密度为依据分类不同光照情况，论文作者发现，</a:t>
            </a:r>
            <a:r>
              <a:rPr lang="zh-CN" altLang="en-US" sz="1200" b="1" i="0" kern="1200" dirty="0" smtClean="0">
                <a:solidFill>
                  <a:schemeClr val="tx1"/>
                </a:solidFill>
                <a:effectLst/>
                <a:latin typeface="+mn-lt"/>
                <a:ea typeface="+mn-ea"/>
                <a:cs typeface="+mn-cs"/>
              </a:rPr>
              <a:t>光照更强的一边，热力图中眼部与其他区域的连通性更强</a:t>
            </a:r>
            <a:r>
              <a:rPr lang="zh-CN" altLang="en-US" sz="1200" b="0" i="0" kern="1200" dirty="0" smtClean="0">
                <a:solidFill>
                  <a:schemeClr val="tx1"/>
                </a:solidFill>
                <a:effectLst/>
                <a:latin typeface="+mn-lt"/>
                <a:ea typeface="+mn-ea"/>
                <a:cs typeface="+mn-cs"/>
              </a:rPr>
              <a:t>。同时在各种光照下，空间权重</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方法的准确率均高于只考虑双眼图片的方法。</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11</a:t>
            </a:fld>
            <a:endParaRPr lang="zh-CN" altLang="en-US"/>
          </a:p>
        </p:txBody>
      </p:sp>
    </p:spTree>
    <p:extLst>
      <p:ext uri="{BB962C8B-B14F-4D97-AF65-F5344CB8AC3E}">
        <p14:creationId xmlns:p14="http://schemas.microsoft.com/office/powerpoint/2010/main" val="8445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通过实验发现，当目标的</a:t>
            </a:r>
            <a:r>
              <a:rPr lang="zh-CN" altLang="en-US" sz="1200" b="1" i="0" kern="1200" dirty="0" smtClean="0">
                <a:solidFill>
                  <a:schemeClr val="tx1"/>
                </a:solidFill>
                <a:effectLst/>
                <a:latin typeface="+mn-lt"/>
                <a:ea typeface="+mn-ea"/>
                <a:cs typeface="+mn-cs"/>
              </a:rPr>
              <a:t>视线方线越平直时，眼部的热度越高</a:t>
            </a:r>
            <a:r>
              <a:rPr lang="zh-CN" altLang="en-US" sz="1200" b="0" i="0" kern="1200" dirty="0" smtClean="0">
                <a:solidFill>
                  <a:schemeClr val="tx1"/>
                </a:solidFill>
                <a:effectLst/>
                <a:latin typeface="+mn-lt"/>
                <a:ea typeface="+mn-ea"/>
                <a:cs typeface="+mn-cs"/>
              </a:rPr>
              <a:t>。而</a:t>
            </a:r>
            <a:r>
              <a:rPr lang="zh-CN" altLang="en-US" sz="1200" b="1" i="0" kern="1200" dirty="0" smtClean="0">
                <a:solidFill>
                  <a:schemeClr val="tx1"/>
                </a:solidFill>
                <a:effectLst/>
                <a:latin typeface="+mn-lt"/>
                <a:ea typeface="+mn-ea"/>
                <a:cs typeface="+mn-cs"/>
              </a:rPr>
              <a:t>视线方向越偏时，热度则明显的朝面部其他部分分散</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12</a:t>
            </a:fld>
            <a:endParaRPr lang="zh-CN" altLang="en-US"/>
          </a:p>
        </p:txBody>
      </p:sp>
    </p:spTree>
    <p:extLst>
      <p:ext uri="{BB962C8B-B14F-4D97-AF65-F5344CB8AC3E}">
        <p14:creationId xmlns:p14="http://schemas.microsoft.com/office/powerpoint/2010/main" val="307647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这部分使用了头部姿态分布更广的</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数据集。实验发现，当</a:t>
            </a:r>
            <a:r>
              <a:rPr lang="zh-CN" altLang="en-US" sz="1200" b="1" i="0" kern="1200" dirty="0" smtClean="0">
                <a:solidFill>
                  <a:schemeClr val="tx1"/>
                </a:solidFill>
                <a:effectLst/>
                <a:latin typeface="+mn-lt"/>
                <a:ea typeface="+mn-ea"/>
                <a:cs typeface="+mn-cs"/>
              </a:rPr>
              <a:t>头部姿态极端偏时，面部其他区域对视线检测的帮助尤为明显</a:t>
            </a:r>
            <a:r>
              <a:rPr lang="zh-CN" altLang="en-US" sz="1200" b="0" i="0" kern="1200" dirty="0" smtClean="0">
                <a:solidFill>
                  <a:schemeClr val="tx1"/>
                </a:solidFill>
                <a:effectLst/>
                <a:latin typeface="+mn-lt"/>
                <a:ea typeface="+mn-ea"/>
                <a:cs typeface="+mn-cs"/>
              </a:rPr>
              <a:t>。此外，</a:t>
            </a:r>
            <a:r>
              <a:rPr lang="en-US" altLang="zh-CN" sz="1200" b="1" i="0" kern="1200" dirty="0" smtClean="0">
                <a:solidFill>
                  <a:schemeClr val="tx1"/>
                </a:solidFill>
                <a:effectLst/>
                <a:latin typeface="+mn-lt"/>
                <a:ea typeface="+mn-ea"/>
                <a:cs typeface="+mn-cs"/>
              </a:rPr>
              <a:t>EYEDIAP</a:t>
            </a:r>
            <a:r>
              <a:rPr lang="zh-CN" altLang="en-US" sz="1200" b="0" i="0" kern="1200" dirty="0" smtClean="0">
                <a:solidFill>
                  <a:schemeClr val="tx1"/>
                </a:solidFill>
                <a:effectLst/>
                <a:latin typeface="+mn-lt"/>
                <a:ea typeface="+mn-ea"/>
                <a:cs typeface="+mn-cs"/>
              </a:rPr>
              <a:t>数据集上的热度相比</a:t>
            </a:r>
            <a:r>
              <a:rPr lang="en-US" altLang="zh-CN" sz="1200" b="1" i="0" kern="1200" dirty="0" err="1" smtClean="0">
                <a:solidFill>
                  <a:schemeClr val="tx1"/>
                </a:solidFill>
                <a:effectLst/>
                <a:latin typeface="+mn-lt"/>
                <a:ea typeface="+mn-ea"/>
                <a:cs typeface="+mn-cs"/>
              </a:rPr>
              <a:t>MPIIGaze</a:t>
            </a:r>
            <a:r>
              <a:rPr lang="zh-CN" altLang="en-US" sz="1200" b="0" i="0" kern="1200" dirty="0" smtClean="0">
                <a:solidFill>
                  <a:schemeClr val="tx1"/>
                </a:solidFill>
                <a:effectLst/>
                <a:latin typeface="+mn-lt"/>
                <a:ea typeface="+mn-ea"/>
                <a:cs typeface="+mn-cs"/>
              </a:rPr>
              <a:t>，明显的朝面部周围分散，可能证明在</a:t>
            </a:r>
            <a:r>
              <a:rPr lang="zh-CN" altLang="en-US" sz="1200" b="1" i="0" kern="1200" dirty="0" smtClean="0">
                <a:solidFill>
                  <a:schemeClr val="tx1"/>
                </a:solidFill>
                <a:effectLst/>
                <a:latin typeface="+mn-lt"/>
                <a:ea typeface="+mn-ea"/>
                <a:cs typeface="+mn-cs"/>
              </a:rPr>
              <a:t>低分辨率的情况下，使用完整面部图像有更大优势</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13</a:t>
            </a:fld>
            <a:endParaRPr lang="zh-CN" altLang="en-US"/>
          </a:p>
        </p:txBody>
      </p:sp>
    </p:spTree>
    <p:extLst>
      <p:ext uri="{BB962C8B-B14F-4D97-AF65-F5344CB8AC3E}">
        <p14:creationId xmlns:p14="http://schemas.microsoft.com/office/powerpoint/2010/main" val="10597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16</a:t>
            </a:fld>
            <a:endParaRPr lang="zh-CN" altLang="en-US"/>
          </a:p>
        </p:txBody>
      </p:sp>
    </p:spTree>
    <p:extLst>
      <p:ext uri="{BB962C8B-B14F-4D97-AF65-F5344CB8AC3E}">
        <p14:creationId xmlns:p14="http://schemas.microsoft.com/office/powerpoint/2010/main" val="344852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人脸主要提供头部姿态信息（</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），而人脸位置主要提供眼睛位置信息。这里存在一定的信息冗余</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17</a:t>
            </a:fld>
            <a:endParaRPr lang="zh-CN" altLang="en-US"/>
          </a:p>
        </p:txBody>
      </p:sp>
    </p:spTree>
    <p:extLst>
      <p:ext uri="{BB962C8B-B14F-4D97-AF65-F5344CB8AC3E}">
        <p14:creationId xmlns:p14="http://schemas.microsoft.com/office/powerpoint/2010/main" val="304562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眼角位置坐标不仅直接提供了眼睛位置信息，同时又暗含</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信息（眼角间距越小，</a:t>
            </a:r>
            <a:r>
              <a:rPr lang="en-US" altLang="zh-CN" sz="1200" b="0" i="0" kern="1200" dirty="0" smtClean="0">
                <a:solidFill>
                  <a:schemeClr val="tx1"/>
                </a:solidFill>
                <a:effectLst/>
                <a:latin typeface="+mn-lt"/>
                <a:ea typeface="+mn-ea"/>
                <a:cs typeface="+mn-cs"/>
              </a:rPr>
              <a:t>head pose</a:t>
            </a:r>
            <a:r>
              <a:rPr lang="zh-CN" altLang="en-US" sz="1200" b="0" i="0" kern="1200" dirty="0" smtClean="0">
                <a:solidFill>
                  <a:schemeClr val="tx1"/>
                </a:solidFill>
                <a:effectLst/>
                <a:latin typeface="+mn-lt"/>
                <a:ea typeface="+mn-ea"/>
                <a:cs typeface="+mn-cs"/>
              </a:rPr>
              <a:t>越大，反之头部越正）。实验结果表明，这个精简后的模型在</a:t>
            </a:r>
            <a:r>
              <a:rPr lang="en-US" altLang="zh-CN" sz="1200" b="0" i="0" kern="1200" dirty="0" smtClean="0">
                <a:solidFill>
                  <a:schemeClr val="tx1"/>
                </a:solidFill>
                <a:effectLst/>
                <a:latin typeface="+mn-lt"/>
                <a:ea typeface="+mn-ea"/>
                <a:cs typeface="+mn-cs"/>
              </a:rPr>
              <a:t>iPhone</a:t>
            </a:r>
            <a:r>
              <a:rPr lang="zh-CN" altLang="en-US" sz="1200" b="0" i="0" kern="1200" dirty="0" smtClean="0">
                <a:solidFill>
                  <a:schemeClr val="tx1"/>
                </a:solidFill>
                <a:effectLst/>
                <a:latin typeface="+mn-lt"/>
                <a:ea typeface="+mn-ea"/>
                <a:cs typeface="+mn-cs"/>
              </a:rPr>
              <a:t>上的误差为</a:t>
            </a:r>
            <a:r>
              <a:rPr lang="en-US" altLang="zh-CN" sz="1200" b="0" i="0" kern="1200" dirty="0" smtClean="0">
                <a:solidFill>
                  <a:schemeClr val="tx1"/>
                </a:solidFill>
                <a:effectLst/>
                <a:latin typeface="+mn-lt"/>
                <a:ea typeface="+mn-ea"/>
                <a:cs typeface="+mn-cs"/>
              </a:rPr>
              <a:t>1.78cm</a:t>
            </a:r>
            <a:r>
              <a:rPr lang="zh-CN" altLang="en-US" sz="1200" b="0" i="0" kern="1200" dirty="0" smtClean="0">
                <a:solidFill>
                  <a:schemeClr val="tx1"/>
                </a:solidFill>
                <a:effectLst/>
                <a:latin typeface="+mn-lt"/>
                <a:ea typeface="+mn-ea"/>
                <a:cs typeface="+mn-cs"/>
              </a:rPr>
              <a:t>，与原始模型的精度相差无几。同时，该模型在</a:t>
            </a:r>
            <a:r>
              <a:rPr lang="en-US" altLang="zh-CN" sz="1200" b="0" i="0" kern="1200" dirty="0" smtClean="0">
                <a:solidFill>
                  <a:schemeClr val="tx1"/>
                </a:solidFill>
                <a:effectLst/>
                <a:latin typeface="+mn-lt"/>
                <a:ea typeface="+mn-ea"/>
                <a:cs typeface="+mn-cs"/>
              </a:rPr>
              <a:t>Google Pixel 2 Phone</a:t>
            </a:r>
            <a:r>
              <a:rPr lang="zh-CN" altLang="en-US" sz="1200" b="0" i="0" kern="1200" dirty="0" smtClean="0">
                <a:solidFill>
                  <a:schemeClr val="tx1"/>
                </a:solidFill>
                <a:effectLst/>
                <a:latin typeface="+mn-lt"/>
                <a:ea typeface="+mn-ea"/>
                <a:cs typeface="+mn-cs"/>
              </a:rPr>
              <a:t>的处理速度达到</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帧。</a:t>
            </a:r>
            <a:endParaRPr lang="zh-CN" altLang="en-US" dirty="0"/>
          </a:p>
        </p:txBody>
      </p:sp>
      <p:sp>
        <p:nvSpPr>
          <p:cNvPr id="4" name="灯片编号占位符 3"/>
          <p:cNvSpPr>
            <a:spLocks noGrp="1"/>
          </p:cNvSpPr>
          <p:nvPr>
            <p:ph type="sldNum" sz="quarter" idx="10"/>
          </p:nvPr>
        </p:nvSpPr>
        <p:spPr/>
        <p:txBody>
          <a:bodyPr/>
          <a:lstStyle/>
          <a:p>
            <a:fld id="{1EA08728-D05A-47F6-9A47-F3716918B173}" type="slidenum">
              <a:rPr lang="zh-CN" altLang="en-US" smtClean="0"/>
              <a:t>18</a:t>
            </a:fld>
            <a:endParaRPr lang="zh-CN" altLang="en-US"/>
          </a:p>
        </p:txBody>
      </p:sp>
    </p:spTree>
    <p:extLst>
      <p:ext uri="{BB962C8B-B14F-4D97-AF65-F5344CB8AC3E}">
        <p14:creationId xmlns:p14="http://schemas.microsoft.com/office/powerpoint/2010/main" val="23348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5ACD4103-EC3D-4C16-8996-25DE18166E0A}" type="datetime1">
              <a:rPr lang="zh-CN" altLang="en-US"/>
              <a:t>2020-10-13</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transition advClick="0" advTm="0">
    <p:comb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0">
    <p:comb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transition advClick="0" advTm="0">
    <p:comb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F3160A8-FCDA-4438-A06B-8F9A2E82FEAD}" type="datetimeFigureOut">
              <a:rPr lang="zh-CN" altLang="en-US" smtClean="0"/>
              <a:t>2020-10-13</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advClick="0" advTm="0">
    <p:comb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27932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6" name="文本框 5"/>
          <p:cNvSpPr txBox="1"/>
          <p:nvPr/>
        </p:nvSpPr>
        <p:spPr>
          <a:xfrm>
            <a:off x="140436" y="4006958"/>
            <a:ext cx="6445261" cy="922020"/>
          </a:xfrm>
          <a:prstGeom prst="rect">
            <a:avLst/>
          </a:prstGeom>
          <a:noFill/>
        </p:spPr>
        <p:txBody>
          <a:bodyPr wrap="square" rtlCol="0">
            <a:spAutoFit/>
          </a:bodyPr>
          <a:lstStyle/>
          <a:p>
            <a:r>
              <a:rPr lang="en-US" altLang="zh-CN" dirty="0">
                <a:solidFill>
                  <a:schemeClr val="bg1"/>
                </a:solidFill>
              </a:rPr>
              <a:t>Supporting text here.</a:t>
            </a:r>
            <a:r>
              <a:rPr lang="en-US" altLang="zh-CN" dirty="0">
                <a:solidFill>
                  <a:schemeClr val="bg1"/>
                </a:solidFill>
                <a:sym typeface="+mn-ea"/>
              </a:rPr>
              <a:t>Supporting text here.</a:t>
            </a:r>
            <a:endParaRPr lang="en-US" altLang="zh-CN" dirty="0">
              <a:solidFill>
                <a:schemeClr val="bg1"/>
              </a:solidFill>
            </a:endParaRPr>
          </a:p>
          <a:p>
            <a:r>
              <a:rPr lang="en-US" altLang="zh-CN" dirty="0">
                <a:solidFill>
                  <a:schemeClr val="bg1"/>
                </a:solidFill>
                <a:sym typeface="+mn-ea"/>
              </a:rPr>
              <a:t>Supporting text here.</a:t>
            </a:r>
            <a:endParaRPr lang="en-US" altLang="zh-CN" dirty="0">
              <a:solidFill>
                <a:schemeClr val="bg1"/>
              </a:solidFill>
            </a:endParaRPr>
          </a:p>
          <a:p>
            <a:endParaRPr lang="en-US" altLang="zh-CN" dirty="0">
              <a:solidFill>
                <a:schemeClr val="bg1"/>
              </a:solidFill>
            </a:endParaRPr>
          </a:p>
        </p:txBody>
      </p:sp>
      <p:sp>
        <p:nvSpPr>
          <p:cNvPr id="9" name="文本框 8"/>
          <p:cNvSpPr txBox="1"/>
          <p:nvPr/>
        </p:nvSpPr>
        <p:spPr>
          <a:xfrm>
            <a:off x="-14795" y="2261732"/>
            <a:ext cx="6989414" cy="923330"/>
          </a:xfrm>
          <a:prstGeom prst="rect">
            <a:avLst/>
          </a:prstGeom>
          <a:noFill/>
        </p:spPr>
        <p:txBody>
          <a:bodyPr wrap="none" rtlCol="0">
            <a:spAutoFit/>
          </a:bodyPr>
          <a:lstStyle/>
          <a:p>
            <a:r>
              <a:rPr lang="en-US" altLang="zh-CN" sz="5400" spc="300" dirty="0" smtClean="0">
                <a:solidFill>
                  <a:schemeClr val="tx1">
                    <a:lumMod val="75000"/>
                    <a:lumOff val="25000"/>
                  </a:schemeClr>
                </a:solidFill>
                <a:latin typeface="Adobe Gothic Std B" panose="020B0800000000000000" pitchFamily="34" charset="-128"/>
              </a:rPr>
              <a:t>Gaze estimation</a:t>
            </a:r>
            <a:endParaRPr lang="zh-CN" altLang="en-US" sz="5400" spc="300" dirty="0">
              <a:solidFill>
                <a:schemeClr val="tx1">
                  <a:lumMod val="75000"/>
                  <a:lumOff val="25000"/>
                </a:schemeClr>
              </a:solidFill>
              <a:latin typeface="Adobe Gothic Std B" panose="020B08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3" name="图片 2">
            <a:extLst>
              <a:ext uri="{FF2B5EF4-FFF2-40B4-BE49-F238E27FC236}">
                <a16:creationId xmlns:a16="http://schemas.microsoft.com/office/drawing/2014/main" id="{ABB3847B-463F-421F-9FC3-182A1B197C6D}"/>
              </a:ext>
            </a:extLst>
          </p:cNvPr>
          <p:cNvPicPr>
            <a:picLocks noChangeAspect="1"/>
          </p:cNvPicPr>
          <p:nvPr/>
        </p:nvPicPr>
        <p:blipFill>
          <a:blip r:embed="rId2"/>
          <a:stretch>
            <a:fillRect/>
          </a:stretch>
        </p:blipFill>
        <p:spPr>
          <a:xfrm>
            <a:off x="107504" y="1276400"/>
            <a:ext cx="8794404" cy="2717139"/>
          </a:xfrm>
          <a:prstGeom prst="rect">
            <a:avLst/>
          </a:prstGeom>
        </p:spPr>
      </p:pic>
      <p:sp>
        <p:nvSpPr>
          <p:cNvPr id="4" name="文本框 3">
            <a:extLst>
              <a:ext uri="{FF2B5EF4-FFF2-40B4-BE49-F238E27FC236}">
                <a16:creationId xmlns:a16="http://schemas.microsoft.com/office/drawing/2014/main" id="{A3659578-FEEF-4128-B326-951166F17728}"/>
              </a:ext>
            </a:extLst>
          </p:cNvPr>
          <p:cNvSpPr txBox="1"/>
          <p:nvPr/>
        </p:nvSpPr>
        <p:spPr>
          <a:xfrm>
            <a:off x="3095836" y="4263322"/>
            <a:ext cx="3096344" cy="369332"/>
          </a:xfrm>
          <a:prstGeom prst="rect">
            <a:avLst/>
          </a:prstGeom>
          <a:noFill/>
        </p:spPr>
        <p:txBody>
          <a:bodyPr wrap="square" rtlCol="0">
            <a:spAutoFit/>
          </a:bodyPr>
          <a:lstStyle/>
          <a:p>
            <a:r>
              <a:rPr lang="zh-CN" altLang="en-US" dirty="0"/>
              <a:t>创新：</a:t>
            </a:r>
            <a:r>
              <a:rPr lang="en-US" altLang="zh-CN" dirty="0"/>
              <a:t>Attention</a:t>
            </a:r>
            <a:r>
              <a:rPr lang="zh-CN" altLang="en-US" dirty="0"/>
              <a:t>计算权重</a:t>
            </a:r>
          </a:p>
        </p:txBody>
      </p:sp>
    </p:spTree>
    <p:extLst>
      <p:ext uri="{BB962C8B-B14F-4D97-AF65-F5344CB8AC3E}">
        <p14:creationId xmlns:p14="http://schemas.microsoft.com/office/powerpoint/2010/main" val="334045834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1026" name="Picture 2" descr="https://img2018.cnblogs.com/blog/1347407/201910/1347407-20191009125147201-18674050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33" y="931749"/>
            <a:ext cx="6432649" cy="397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0237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323528" y="1456420"/>
            <a:ext cx="4118445" cy="2520000"/>
          </a:xfrm>
          <a:prstGeom prst="rect">
            <a:avLst/>
          </a:prstGeom>
        </p:spPr>
      </p:pic>
      <p:pic>
        <p:nvPicPr>
          <p:cNvPr id="3" name="图片 2"/>
          <p:cNvPicPr>
            <a:picLocks noChangeAspect="1"/>
          </p:cNvPicPr>
          <p:nvPr/>
        </p:nvPicPr>
        <p:blipFill>
          <a:blip r:embed="rId4"/>
          <a:stretch>
            <a:fillRect/>
          </a:stretch>
        </p:blipFill>
        <p:spPr>
          <a:xfrm>
            <a:off x="4346059" y="1528428"/>
            <a:ext cx="3977253" cy="2520000"/>
          </a:xfrm>
          <a:prstGeom prst="rect">
            <a:avLst/>
          </a:prstGeom>
        </p:spPr>
      </p:pic>
    </p:spTree>
    <p:extLst>
      <p:ext uri="{BB962C8B-B14F-4D97-AF65-F5344CB8AC3E}">
        <p14:creationId xmlns:p14="http://schemas.microsoft.com/office/powerpoint/2010/main" val="117598493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59684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It's written all over your face: Full-face appearance-based gaze estimation</a:t>
            </a:r>
          </a:p>
        </p:txBody>
      </p:sp>
      <p:pic>
        <p:nvPicPr>
          <p:cNvPr id="2" name="图片 1"/>
          <p:cNvPicPr>
            <a:picLocks noChangeAspect="1"/>
          </p:cNvPicPr>
          <p:nvPr/>
        </p:nvPicPr>
        <p:blipFill>
          <a:blip r:embed="rId3"/>
          <a:stretch>
            <a:fillRect/>
          </a:stretch>
        </p:blipFill>
        <p:spPr>
          <a:xfrm>
            <a:off x="410103" y="1492424"/>
            <a:ext cx="3855521" cy="2520000"/>
          </a:xfrm>
          <a:prstGeom prst="rect">
            <a:avLst/>
          </a:prstGeom>
        </p:spPr>
      </p:pic>
      <p:pic>
        <p:nvPicPr>
          <p:cNvPr id="3" name="图片 2"/>
          <p:cNvPicPr>
            <a:picLocks noChangeAspect="1"/>
          </p:cNvPicPr>
          <p:nvPr/>
        </p:nvPicPr>
        <p:blipFill>
          <a:blip r:embed="rId4"/>
          <a:stretch>
            <a:fillRect/>
          </a:stretch>
        </p:blipFill>
        <p:spPr>
          <a:xfrm>
            <a:off x="4349451" y="1492424"/>
            <a:ext cx="3947184" cy="2520000"/>
          </a:xfrm>
          <a:prstGeom prst="rect">
            <a:avLst/>
          </a:prstGeom>
        </p:spPr>
      </p:pic>
    </p:spTree>
    <p:extLst>
      <p:ext uri="{BB962C8B-B14F-4D97-AF65-F5344CB8AC3E}">
        <p14:creationId xmlns:p14="http://schemas.microsoft.com/office/powerpoint/2010/main" val="24942475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2" name="图片 1">
            <a:extLst>
              <a:ext uri="{FF2B5EF4-FFF2-40B4-BE49-F238E27FC236}">
                <a16:creationId xmlns:a16="http://schemas.microsoft.com/office/drawing/2014/main" id="{AA813C48-8D6B-48DE-A51B-09A462431FE5}"/>
              </a:ext>
            </a:extLst>
          </p:cNvPr>
          <p:cNvPicPr>
            <a:picLocks noChangeAspect="1"/>
          </p:cNvPicPr>
          <p:nvPr/>
        </p:nvPicPr>
        <p:blipFill>
          <a:blip r:embed="rId2"/>
          <a:stretch>
            <a:fillRect/>
          </a:stretch>
        </p:blipFill>
        <p:spPr>
          <a:xfrm>
            <a:off x="287524" y="844352"/>
            <a:ext cx="8435479" cy="4086470"/>
          </a:xfrm>
          <a:prstGeom prst="rect">
            <a:avLst/>
          </a:prstGeom>
        </p:spPr>
      </p:pic>
    </p:spTree>
    <p:extLst>
      <p:ext uri="{BB962C8B-B14F-4D97-AF65-F5344CB8AC3E}">
        <p14:creationId xmlns:p14="http://schemas.microsoft.com/office/powerpoint/2010/main" val="193725570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p>
        </p:txBody>
      </p:sp>
      <p:sp>
        <p:nvSpPr>
          <p:cNvPr id="54" name="文本框 38"/>
          <p:cNvSpPr txBox="1"/>
          <p:nvPr/>
        </p:nvSpPr>
        <p:spPr>
          <a:xfrm>
            <a:off x="395536" y="649707"/>
            <a:ext cx="493254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2020 Towards End-to-end Video-based Eye-Tracking</a:t>
            </a:r>
          </a:p>
        </p:txBody>
      </p:sp>
      <p:pic>
        <p:nvPicPr>
          <p:cNvPr id="3" name="图片 2">
            <a:extLst>
              <a:ext uri="{FF2B5EF4-FFF2-40B4-BE49-F238E27FC236}">
                <a16:creationId xmlns:a16="http://schemas.microsoft.com/office/drawing/2014/main" id="{8E7C4512-CF74-4ACC-A8D6-7554369BB56F}"/>
              </a:ext>
            </a:extLst>
          </p:cNvPr>
          <p:cNvPicPr>
            <a:picLocks noChangeAspect="1"/>
          </p:cNvPicPr>
          <p:nvPr/>
        </p:nvPicPr>
        <p:blipFill>
          <a:blip r:embed="rId2"/>
          <a:stretch>
            <a:fillRect/>
          </a:stretch>
        </p:blipFill>
        <p:spPr>
          <a:xfrm>
            <a:off x="1257688" y="1037284"/>
            <a:ext cx="6628624" cy="4107804"/>
          </a:xfrm>
          <a:prstGeom prst="rect">
            <a:avLst/>
          </a:prstGeom>
        </p:spPr>
      </p:pic>
      <p:sp>
        <p:nvSpPr>
          <p:cNvPr id="4" name="文本框 3">
            <a:extLst>
              <a:ext uri="{FF2B5EF4-FFF2-40B4-BE49-F238E27FC236}">
                <a16:creationId xmlns:a16="http://schemas.microsoft.com/office/drawing/2014/main" id="{398C7C64-318D-4315-B42E-B3C4C885E5F9}"/>
              </a:ext>
            </a:extLst>
          </p:cNvPr>
          <p:cNvSpPr txBox="1"/>
          <p:nvPr/>
        </p:nvSpPr>
        <p:spPr>
          <a:xfrm>
            <a:off x="5440226" y="615185"/>
            <a:ext cx="3492388" cy="369332"/>
          </a:xfrm>
          <a:prstGeom prst="rect">
            <a:avLst/>
          </a:prstGeom>
          <a:noFill/>
        </p:spPr>
        <p:txBody>
          <a:bodyPr wrap="square" rtlCol="0">
            <a:spAutoFit/>
          </a:bodyPr>
          <a:lstStyle/>
          <a:p>
            <a:r>
              <a:rPr lang="en-US" altLang="zh-CN" dirty="0"/>
              <a:t>Code</a:t>
            </a:r>
            <a:r>
              <a:rPr lang="zh-CN" altLang="en-US" dirty="0"/>
              <a:t>和</a:t>
            </a:r>
            <a:r>
              <a:rPr lang="en-US" altLang="zh-CN" dirty="0"/>
              <a:t>dataset coming soon</a:t>
            </a:r>
            <a:endParaRPr lang="zh-CN" altLang="en-US" dirty="0"/>
          </a:p>
        </p:txBody>
      </p:sp>
    </p:spTree>
    <p:extLst>
      <p:ext uri="{BB962C8B-B14F-4D97-AF65-F5344CB8AC3E}">
        <p14:creationId xmlns:p14="http://schemas.microsoft.com/office/powerpoint/2010/main" val="194775823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4" name="图片 3">
            <a:extLst>
              <a:ext uri="{FF2B5EF4-FFF2-40B4-BE49-F238E27FC236}">
                <a16:creationId xmlns:a16="http://schemas.microsoft.com/office/drawing/2014/main" id="{4675C1CC-5E8F-421D-9543-D59DC3B57549}"/>
              </a:ext>
            </a:extLst>
          </p:cNvPr>
          <p:cNvPicPr>
            <a:picLocks noChangeAspect="1"/>
          </p:cNvPicPr>
          <p:nvPr/>
        </p:nvPicPr>
        <p:blipFill>
          <a:blip r:embed="rId3"/>
          <a:stretch>
            <a:fillRect/>
          </a:stretch>
        </p:blipFill>
        <p:spPr>
          <a:xfrm>
            <a:off x="899592" y="701672"/>
            <a:ext cx="7491109" cy="3741744"/>
          </a:xfrm>
          <a:prstGeom prst="rect">
            <a:avLst/>
          </a:prstGeom>
        </p:spPr>
      </p:pic>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spTree>
    <p:extLst>
      <p:ext uri="{BB962C8B-B14F-4D97-AF65-F5344CB8AC3E}">
        <p14:creationId xmlns:p14="http://schemas.microsoft.com/office/powerpoint/2010/main" val="197630049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sp>
        <p:nvSpPr>
          <p:cNvPr id="5" name="文本框 38"/>
          <p:cNvSpPr txBox="1"/>
          <p:nvPr/>
        </p:nvSpPr>
        <p:spPr>
          <a:xfrm>
            <a:off x="395536" y="649707"/>
            <a:ext cx="3060340" cy="282042"/>
          </a:xfrm>
          <a:prstGeom prst="rect">
            <a:avLst/>
          </a:prstGeom>
          <a:noFill/>
        </p:spPr>
        <p:txBody>
          <a:bodyPr wrap="square" lIns="96434" tIns="48217" rIns="96434" bIns="48217" rtlCol="0">
            <a:spAutoFit/>
          </a:bodyPr>
          <a:lstStyle/>
          <a:p>
            <a:pPr algn="dist" defTabSz="963930"/>
            <a:r>
              <a:rPr lang="en-US" altLang="zh-CN" sz="1200" dirty="0" smtClean="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2016 Eye </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Tracking for Everyone</a:t>
            </a:r>
          </a:p>
        </p:txBody>
      </p:sp>
      <p:pic>
        <p:nvPicPr>
          <p:cNvPr id="2" name="图片 1"/>
          <p:cNvPicPr>
            <a:picLocks noChangeAspect="1"/>
          </p:cNvPicPr>
          <p:nvPr/>
        </p:nvPicPr>
        <p:blipFill>
          <a:blip r:embed="rId3"/>
          <a:stretch>
            <a:fillRect/>
          </a:stretch>
        </p:blipFill>
        <p:spPr>
          <a:xfrm>
            <a:off x="1291354" y="1888468"/>
            <a:ext cx="6230219" cy="1257475"/>
          </a:xfrm>
          <a:prstGeom prst="rect">
            <a:avLst/>
          </a:prstGeom>
        </p:spPr>
      </p:pic>
      <p:pic>
        <p:nvPicPr>
          <p:cNvPr id="3" name="图片 2"/>
          <p:cNvPicPr>
            <a:picLocks noChangeAspect="1"/>
          </p:cNvPicPr>
          <p:nvPr/>
        </p:nvPicPr>
        <p:blipFill>
          <a:blip r:embed="rId4"/>
          <a:stretch>
            <a:fillRect/>
          </a:stretch>
        </p:blipFill>
        <p:spPr>
          <a:xfrm>
            <a:off x="1367644" y="1600436"/>
            <a:ext cx="5901901" cy="2311296"/>
          </a:xfrm>
          <a:prstGeom prst="rect">
            <a:avLst/>
          </a:prstGeom>
        </p:spPr>
      </p:pic>
      <p:sp>
        <p:nvSpPr>
          <p:cNvPr id="6" name="文本框 5"/>
          <p:cNvSpPr txBox="1"/>
          <p:nvPr/>
        </p:nvSpPr>
        <p:spPr>
          <a:xfrm>
            <a:off x="391254" y="1081426"/>
            <a:ext cx="1800200" cy="369332"/>
          </a:xfrm>
          <a:prstGeom prst="rect">
            <a:avLst/>
          </a:prstGeom>
          <a:noFill/>
        </p:spPr>
        <p:txBody>
          <a:bodyPr wrap="square" rtlCol="0">
            <a:spAutoFit/>
          </a:bodyPr>
          <a:lstStyle/>
          <a:p>
            <a:r>
              <a:rPr lang="en-US" altLang="zh-CN" dirty="0" err="1" smtClean="0"/>
              <a:t>GazeCapture</a:t>
            </a:r>
            <a:endParaRPr lang="zh-CN" altLang="en-US" dirty="0"/>
          </a:p>
        </p:txBody>
      </p:sp>
    </p:spTree>
    <p:extLst>
      <p:ext uri="{BB962C8B-B14F-4D97-AF65-F5344CB8AC3E}">
        <p14:creationId xmlns:p14="http://schemas.microsoft.com/office/powerpoint/2010/main" val="33050563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手机端</a:t>
            </a:r>
          </a:p>
        </p:txBody>
      </p:sp>
      <p:pic>
        <p:nvPicPr>
          <p:cNvPr id="3" name="图片 2">
            <a:extLst>
              <a:ext uri="{FF2B5EF4-FFF2-40B4-BE49-F238E27FC236}">
                <a16:creationId xmlns:a16="http://schemas.microsoft.com/office/drawing/2014/main" id="{0EC7C16D-E4E2-42E3-96A8-8709C6BAFCE3}"/>
              </a:ext>
            </a:extLst>
          </p:cNvPr>
          <p:cNvPicPr>
            <a:picLocks noChangeAspect="1"/>
          </p:cNvPicPr>
          <p:nvPr/>
        </p:nvPicPr>
        <p:blipFill>
          <a:blip r:embed="rId3"/>
          <a:stretch>
            <a:fillRect/>
          </a:stretch>
        </p:blipFill>
        <p:spPr>
          <a:xfrm>
            <a:off x="1691680" y="916360"/>
            <a:ext cx="5760640" cy="3762631"/>
          </a:xfrm>
          <a:prstGeom prst="rect">
            <a:avLst/>
          </a:prstGeom>
        </p:spPr>
      </p:pic>
      <p:sp>
        <p:nvSpPr>
          <p:cNvPr id="2" name="矩形 1">
            <a:extLst>
              <a:ext uri="{FF2B5EF4-FFF2-40B4-BE49-F238E27FC236}">
                <a16:creationId xmlns:a16="http://schemas.microsoft.com/office/drawing/2014/main" id="{3ACD6E42-BE69-4A74-B675-03D41EFC0E4A}"/>
              </a:ext>
            </a:extLst>
          </p:cNvPr>
          <p:cNvSpPr/>
          <p:nvPr/>
        </p:nvSpPr>
        <p:spPr>
          <a:xfrm>
            <a:off x="2393758" y="4426291"/>
            <a:ext cx="4356484" cy="523220"/>
          </a:xfrm>
          <a:prstGeom prst="rect">
            <a:avLst/>
          </a:prstGeom>
        </p:spPr>
        <p:txBody>
          <a:bodyPr wrap="square">
            <a:spAutoFit/>
          </a:bodyPr>
          <a:lstStyle/>
          <a:p>
            <a:r>
              <a:rPr lang="en-US" altLang="zh-CN" sz="1400" dirty="0">
                <a:solidFill>
                  <a:srgbClr val="121212"/>
                </a:solidFill>
                <a:latin typeface="-apple-system"/>
              </a:rPr>
              <a:t>Google</a:t>
            </a:r>
            <a:r>
              <a:rPr lang="zh-CN" altLang="en-US" sz="1400" dirty="0">
                <a:solidFill>
                  <a:srgbClr val="121212"/>
                </a:solidFill>
                <a:latin typeface="-apple-system"/>
              </a:rPr>
              <a:t>对上述模型做了进一步压缩，即将人脸和人脸位置这两个输入替换为四个眼角的位置坐标</a:t>
            </a:r>
            <a:endParaRPr lang="zh-CN" altLang="en-US" sz="1400" dirty="0"/>
          </a:p>
        </p:txBody>
      </p:sp>
      <p:sp>
        <p:nvSpPr>
          <p:cNvPr id="5" name="文本框 38"/>
          <p:cNvSpPr txBox="1"/>
          <p:nvPr/>
        </p:nvSpPr>
        <p:spPr>
          <a:xfrm>
            <a:off x="395536" y="649707"/>
            <a:ext cx="65527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2019 On-device Few-shot Personalization for Real-time Gaze Estimation</a:t>
            </a:r>
          </a:p>
        </p:txBody>
      </p:sp>
    </p:spTree>
    <p:extLst>
      <p:ext uri="{BB962C8B-B14F-4D97-AF65-F5344CB8AC3E}">
        <p14:creationId xmlns:p14="http://schemas.microsoft.com/office/powerpoint/2010/main" val="1132796304"/>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4" name="文本框 3">
            <a:extLst>
              <a:ext uri="{FF2B5EF4-FFF2-40B4-BE49-F238E27FC236}">
                <a16:creationId xmlns:a16="http://schemas.microsoft.com/office/drawing/2014/main" id="{9FC16AA6-B0E2-44FF-A4ED-CC0E19CE3987}"/>
              </a:ext>
            </a:extLst>
          </p:cNvPr>
          <p:cNvSpPr txBox="1"/>
          <p:nvPr/>
        </p:nvSpPr>
        <p:spPr>
          <a:xfrm>
            <a:off x="2087724" y="1816460"/>
            <a:ext cx="5400600" cy="923330"/>
          </a:xfrm>
          <a:prstGeom prst="rect">
            <a:avLst/>
          </a:prstGeom>
          <a:noFill/>
        </p:spPr>
        <p:txBody>
          <a:bodyPr wrap="square" rtlCol="0">
            <a:spAutoFit/>
          </a:bodyPr>
          <a:lstStyle/>
          <a:p>
            <a:r>
              <a:rPr lang="en-US" altLang="zh-CN" dirty="0"/>
              <a:t>1.</a:t>
            </a:r>
            <a:r>
              <a:rPr lang="zh-CN" altLang="en-US" dirty="0"/>
              <a:t>数据集收集困难</a:t>
            </a:r>
            <a:endParaRPr lang="en-US" altLang="zh-CN" dirty="0"/>
          </a:p>
          <a:p>
            <a:r>
              <a:rPr lang="en-US" altLang="zh-CN" dirty="0"/>
              <a:t>2.</a:t>
            </a:r>
            <a:r>
              <a:rPr lang="zh-CN" altLang="en-US" dirty="0"/>
              <a:t>数据集的标注本身有问题，影响了正确率的</a:t>
            </a:r>
            <a:r>
              <a:rPr lang="zh-CN" altLang="en-US" dirty="0" smtClean="0"/>
              <a:t>提升</a:t>
            </a:r>
            <a:endParaRPr lang="en-US" altLang="zh-CN" dirty="0" smtClean="0"/>
          </a:p>
          <a:p>
            <a:r>
              <a:rPr lang="en-US" altLang="zh-CN" dirty="0" smtClean="0"/>
              <a:t>3.</a:t>
            </a:r>
            <a:r>
              <a:rPr lang="zh-CN" altLang="en-US" dirty="0" smtClean="0"/>
              <a:t>泛化能力差，不同数据集上效果不同</a:t>
            </a:r>
            <a:endParaRPr lang="zh-CN" altLang="en-US" dirty="0"/>
          </a:p>
        </p:txBody>
      </p:sp>
    </p:spTree>
    <p:extLst>
      <p:ext uri="{BB962C8B-B14F-4D97-AF65-F5344CB8AC3E}">
        <p14:creationId xmlns:p14="http://schemas.microsoft.com/office/powerpoint/2010/main" val="192687350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rcRect b="49881"/>
          <a:stretch>
            <a:fillRect/>
          </a:stretch>
        </p:blipFill>
        <p:spPr>
          <a:xfrm>
            <a:off x="-319405" y="3114675"/>
            <a:ext cx="10284460" cy="7040245"/>
          </a:xfrm>
          <a:prstGeom prst="rect">
            <a:avLst/>
          </a:prstGeom>
        </p:spPr>
      </p:pic>
      <p:sp>
        <p:nvSpPr>
          <p:cNvPr id="27" name="矩形 26"/>
          <p:cNvSpPr/>
          <p:nvPr/>
        </p:nvSpPr>
        <p:spPr>
          <a:xfrm>
            <a:off x="-97155" y="21590"/>
            <a:ext cx="9390380" cy="6184265"/>
          </a:xfrm>
          <a:prstGeom prst="rect">
            <a:avLst/>
          </a:prstGeom>
          <a:solidFill>
            <a:srgbClr val="FFFFFF">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7" name="文本框 1"/>
          <p:cNvSpPr txBox="1"/>
          <p:nvPr/>
        </p:nvSpPr>
        <p:spPr>
          <a:xfrm>
            <a:off x="2753995" y="916305"/>
            <a:ext cx="3636645" cy="745490"/>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p>
        </p:txBody>
      </p:sp>
      <p:sp>
        <p:nvSpPr>
          <p:cNvPr id="8" name="Freeform 11"/>
          <p:cNvSpPr/>
          <p:nvPr/>
        </p:nvSpPr>
        <p:spPr bwMode="auto">
          <a:xfrm rot="10800000">
            <a:off x="1585072"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1655676"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338482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3455876"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689067"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14" name="Freeform 11"/>
          <p:cNvSpPr/>
          <p:nvPr/>
        </p:nvSpPr>
        <p:spPr bwMode="auto">
          <a:xfrm rot="10800000">
            <a:off x="522913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5292080"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7" name="Freeform 11"/>
          <p:cNvSpPr/>
          <p:nvPr/>
        </p:nvSpPr>
        <p:spPr bwMode="auto">
          <a:xfrm rot="10800000">
            <a:off x="7050565" y="2471610"/>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8" name="文本框 1"/>
          <p:cNvSpPr txBox="1"/>
          <p:nvPr/>
        </p:nvSpPr>
        <p:spPr>
          <a:xfrm>
            <a:off x="7128284" y="2608548"/>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04</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0" name="TextBox 14"/>
          <p:cNvSpPr txBox="1"/>
          <p:nvPr/>
        </p:nvSpPr>
        <p:spPr>
          <a:xfrm>
            <a:off x="1159141"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2" name="文本框 1"/>
          <p:cNvSpPr txBox="1"/>
          <p:nvPr/>
        </p:nvSpPr>
        <p:spPr>
          <a:xfrm>
            <a:off x="2474052"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3" name="TextBox 14"/>
          <p:cNvSpPr txBox="1"/>
          <p:nvPr/>
        </p:nvSpPr>
        <p:spPr>
          <a:xfrm>
            <a:off x="2944126"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4" name="文本框 3"/>
          <p:cNvSpPr txBox="1"/>
          <p:nvPr/>
        </p:nvSpPr>
        <p:spPr>
          <a:xfrm>
            <a:off x="4354287"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5" name="TextBox 14"/>
          <p:cNvSpPr txBox="1"/>
          <p:nvPr/>
        </p:nvSpPr>
        <p:spPr>
          <a:xfrm>
            <a:off x="4824361"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
        <p:nvSpPr>
          <p:cNvPr id="24" name="文本框 23"/>
          <p:cNvSpPr txBox="1"/>
          <p:nvPr/>
        </p:nvSpPr>
        <p:spPr>
          <a:xfrm>
            <a:off x="6139272" y="3196408"/>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Text here</a:t>
            </a:r>
          </a:p>
        </p:txBody>
      </p:sp>
      <p:sp>
        <p:nvSpPr>
          <p:cNvPr id="25" name="TextBox 14"/>
          <p:cNvSpPr txBox="1"/>
          <p:nvPr/>
        </p:nvSpPr>
        <p:spPr>
          <a:xfrm>
            <a:off x="6609346" y="3478071"/>
            <a:ext cx="1512772" cy="473710"/>
          </a:xfrm>
          <a:prstGeom prst="rect">
            <a:avLst/>
          </a:prstGeom>
          <a:noFill/>
        </p:spPr>
        <p:txBody>
          <a:bodyPr wrap="square" lIns="68581" tIns="34291" rIns="68581" bIns="34291" rtlCol="0">
            <a:spAutoFit/>
          </a:body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Supporting text here.</a:t>
            </a:r>
          </a:p>
        </p:txBody>
      </p:sp>
    </p:spTree>
  </p:cSld>
  <p:clrMapOvr>
    <a:masterClrMapping/>
  </p:clrMapOvr>
  <mc:AlternateContent xmlns:mc="http://schemas.openxmlformats.org/markup-compatibility/2006" xmlns:p14="http://schemas.microsoft.com/office/powerpoint/2010/main">
    <mc:Choice Requires="p14">
      <p:transition>
        <p:push dir="d"/>
      </p:transition>
    </mc:Choice>
    <mc:Fallback xmlns="">
      <p:transition>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730"/>
                                        <p:tgtEl>
                                          <p:spTgt spid="8"/>
                                        </p:tgtEl>
                                      </p:cBhvr>
                                    </p:animEffect>
                                  </p:childTnLst>
                                </p:cTn>
                              </p:par>
                              <p:par>
                                <p:cTn id="14" presetID="8" presetClass="emph" presetSubtype="0" repeatCount="indefinite" fill="hold" grpId="1" nodeType="withEffect">
                                  <p:stCondLst>
                                    <p:cond delay="250"/>
                                  </p:stCondLst>
                                  <p:childTnLst>
                                    <p:animRot by="21600000">
                                      <p:cBhvr>
                                        <p:cTn id="15" dur="2000" fill="hold"/>
                                        <p:tgtEl>
                                          <p:spTgt spid="8"/>
                                        </p:tgtEl>
                                        <p:attrNameLst>
                                          <p:attrName>r</p:attrName>
                                        </p:attrNameLst>
                                      </p:cBhvr>
                                    </p:animRot>
                                  </p:childTnLst>
                                </p:cTn>
                              </p:par>
                              <p:par>
                                <p:cTn id="16" presetID="2" presetClass="entr" presetSubtype="4" accel="72000" fill="hold" grpId="0" nodeType="withEffect">
                                  <p:stCondLst>
                                    <p:cond delay="50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30" fill="hold"/>
                                        <p:tgtEl>
                                          <p:spTgt spid="9"/>
                                        </p:tgtEl>
                                        <p:attrNameLst>
                                          <p:attrName>ppt_x</p:attrName>
                                        </p:attrNameLst>
                                      </p:cBhvr>
                                      <p:tavLst>
                                        <p:tav tm="0">
                                          <p:val>
                                            <p:strVal val="#ppt_x"/>
                                          </p:val>
                                        </p:tav>
                                        <p:tav tm="100000">
                                          <p:val>
                                            <p:strVal val="#ppt_x"/>
                                          </p:val>
                                        </p:tav>
                                      </p:tavLst>
                                    </p:anim>
                                    <p:anim calcmode="lin" valueType="num">
                                      <p:cBhvr additive="base">
                                        <p:cTn id="19" dur="73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accel="72000" fill="hold" grpId="0" nodeType="withEffect">
                                  <p:stCondLst>
                                    <p:cond delay="930"/>
                                  </p:stCondLst>
                                  <p:iterate type="lt">
                                    <p:tmPct val="0"/>
                                  </p:iterate>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600" fill="hold"/>
                                        <p:tgtEl>
                                          <p:spTgt spid="12"/>
                                        </p:tgtEl>
                                        <p:attrNameLst>
                                          <p:attrName>ppt_x</p:attrName>
                                        </p:attrNameLst>
                                      </p:cBhvr>
                                      <p:tavLst>
                                        <p:tav tm="0">
                                          <p:val>
                                            <p:strVal val="#ppt_x"/>
                                          </p:val>
                                        </p:tav>
                                        <p:tav tm="100000">
                                          <p:val>
                                            <p:strVal val="#ppt_x"/>
                                          </p:val>
                                        </p:tav>
                                      </p:tavLst>
                                    </p:anim>
                                    <p:anim calcmode="lin" valueType="num">
                                      <p:cBhvr additive="base">
                                        <p:cTn id="23" dur="600" fill="hold"/>
                                        <p:tgtEl>
                                          <p:spTgt spid="12"/>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143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600"/>
                                        <p:tgtEl>
                                          <p:spTgt spid="20"/>
                                        </p:tgtEl>
                                      </p:cBhvr>
                                    </p:animEffect>
                                  </p:childTnLst>
                                </p:cTn>
                              </p:par>
                              <p:par>
                                <p:cTn id="27" presetID="21" presetClass="entr" presetSubtype="1" fill="hold" grpId="0" nodeType="withEffect">
                                  <p:stCondLst>
                                    <p:cond delay="203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700"/>
                                        <p:tgtEl>
                                          <p:spTgt spid="10"/>
                                        </p:tgtEl>
                                      </p:cBhvr>
                                    </p:animEffect>
                                  </p:childTnLst>
                                </p:cTn>
                              </p:par>
                              <p:par>
                                <p:cTn id="30" presetID="8" presetClass="emph" presetSubtype="0" repeatCount="indefinite" fill="hold" grpId="1" nodeType="withEffect">
                                  <p:stCondLst>
                                    <p:cond delay="2730"/>
                                  </p:stCondLst>
                                  <p:childTnLst>
                                    <p:animRot by="21600000">
                                      <p:cBhvr>
                                        <p:cTn id="31" dur="2000" fill="hold"/>
                                        <p:tgtEl>
                                          <p:spTgt spid="10"/>
                                        </p:tgtEl>
                                        <p:attrNameLst>
                                          <p:attrName>r</p:attrName>
                                        </p:attrNameLst>
                                      </p:cBhvr>
                                    </p:animRot>
                                  </p:childTnLst>
                                </p:cTn>
                              </p:par>
                              <p:par>
                                <p:cTn id="32" presetID="2" presetClass="entr" presetSubtype="4" accel="72000" fill="hold" grpId="0" nodeType="withEffect">
                                  <p:stCondLst>
                                    <p:cond delay="2730"/>
                                  </p:stCondLst>
                                  <p:iterate type="lt">
                                    <p:tmPct val="10000"/>
                                  </p:iterate>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ppt_x"/>
                                          </p:val>
                                        </p:tav>
                                        <p:tav tm="100000">
                                          <p:val>
                                            <p:strVal val="#ppt_x"/>
                                          </p:val>
                                        </p:tav>
                                      </p:tavLst>
                                    </p:anim>
                                    <p:anim calcmode="lin" valueType="num">
                                      <p:cBhvr additive="base">
                                        <p:cTn id="35" dur="1000" fill="hold"/>
                                        <p:tgtEl>
                                          <p:spTgt spid="11"/>
                                        </p:tgtEl>
                                        <p:attrNameLst>
                                          <p:attrName>ppt_y</p:attrName>
                                        </p:attrNameLst>
                                      </p:cBhvr>
                                      <p:tavLst>
                                        <p:tav tm="0">
                                          <p:val>
                                            <p:strVal val="1+#ppt_h/2"/>
                                          </p:val>
                                        </p:tav>
                                        <p:tav tm="100000">
                                          <p:val>
                                            <p:strVal val="#ppt_y"/>
                                          </p:val>
                                        </p:tav>
                                      </p:tavLst>
                                    </p:anim>
                                  </p:childTnLst>
                                </p:cTn>
                              </p:par>
                              <p:par>
                                <p:cTn id="36" presetID="21" presetClass="entr" presetSubtype="1" fill="hold" grpId="0" nodeType="withEffect">
                                  <p:stCondLst>
                                    <p:cond delay="5230"/>
                                  </p:stCondLst>
                                  <p:childTnLst>
                                    <p:set>
                                      <p:cBhvr>
                                        <p:cTn id="37" dur="1" fill="hold">
                                          <p:stCondLst>
                                            <p:cond delay="0"/>
                                          </p:stCondLst>
                                        </p:cTn>
                                        <p:tgtEl>
                                          <p:spTgt spid="14"/>
                                        </p:tgtEl>
                                        <p:attrNameLst>
                                          <p:attrName>style.visibility</p:attrName>
                                        </p:attrNameLst>
                                      </p:cBhvr>
                                      <p:to>
                                        <p:strVal val="visible"/>
                                      </p:to>
                                    </p:set>
                                    <p:animEffect transition="in" filter="wheel(1)">
                                      <p:cBhvr>
                                        <p:cTn id="38" dur="500"/>
                                        <p:tgtEl>
                                          <p:spTgt spid="14"/>
                                        </p:tgtEl>
                                      </p:cBhvr>
                                    </p:animEffect>
                                  </p:childTnLst>
                                </p:cTn>
                              </p:par>
                              <p:par>
                                <p:cTn id="39" presetID="8" presetClass="emph" presetSubtype="0" repeatCount="indefinite" fill="hold" grpId="1" nodeType="withEffect">
                                  <p:stCondLst>
                                    <p:cond delay="5730"/>
                                  </p:stCondLst>
                                  <p:childTnLst>
                                    <p:animRot by="21600000">
                                      <p:cBhvr>
                                        <p:cTn id="40" dur="2000" fill="hold"/>
                                        <p:tgtEl>
                                          <p:spTgt spid="14"/>
                                        </p:tgtEl>
                                        <p:attrNameLst>
                                          <p:attrName>r</p:attrName>
                                        </p:attrNameLst>
                                      </p:cBhvr>
                                    </p:animRot>
                                  </p:childTnLst>
                                </p:cTn>
                              </p:par>
                              <p:par>
                                <p:cTn id="41" presetID="2" presetClass="entr" presetSubtype="4" accel="72000" fill="hold" grpId="0" nodeType="withEffect">
                                  <p:stCondLst>
                                    <p:cond delay="5730"/>
                                  </p:stCondLst>
                                  <p:iterate type="lt">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700" fill="hold"/>
                                        <p:tgtEl>
                                          <p:spTgt spid="15"/>
                                        </p:tgtEl>
                                        <p:attrNameLst>
                                          <p:attrName>ppt_x</p:attrName>
                                        </p:attrNameLst>
                                      </p:cBhvr>
                                      <p:tavLst>
                                        <p:tav tm="0">
                                          <p:val>
                                            <p:strVal val="#ppt_x"/>
                                          </p:val>
                                        </p:tav>
                                        <p:tav tm="100000">
                                          <p:val>
                                            <p:strVal val="#ppt_x"/>
                                          </p:val>
                                        </p:tav>
                                      </p:tavLst>
                                    </p:anim>
                                    <p:anim calcmode="lin" valueType="num">
                                      <p:cBhvr additive="base">
                                        <p:cTn id="44" dur="700" fill="hold"/>
                                        <p:tgtEl>
                                          <p:spTgt spid="15"/>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9930"/>
                                  </p:stCondLst>
                                  <p:childTnLst>
                                    <p:set>
                                      <p:cBhvr>
                                        <p:cTn id="46" dur="1" fill="hold">
                                          <p:stCondLst>
                                            <p:cond delay="0"/>
                                          </p:stCondLst>
                                        </p:cTn>
                                        <p:tgtEl>
                                          <p:spTgt spid="17"/>
                                        </p:tgtEl>
                                        <p:attrNameLst>
                                          <p:attrName>style.visibility</p:attrName>
                                        </p:attrNameLst>
                                      </p:cBhvr>
                                      <p:to>
                                        <p:strVal val="visible"/>
                                      </p:to>
                                    </p:set>
                                    <p:animEffect transition="in" filter="wheel(1)">
                                      <p:cBhvr>
                                        <p:cTn id="47" dur="1000"/>
                                        <p:tgtEl>
                                          <p:spTgt spid="17"/>
                                        </p:tgtEl>
                                      </p:cBhvr>
                                    </p:animEffect>
                                  </p:childTnLst>
                                </p:cTn>
                              </p:par>
                              <p:par>
                                <p:cTn id="48" presetID="8" presetClass="emph" presetSubtype="0" repeatCount="indefinite" fill="hold" grpId="1" nodeType="withEffect">
                                  <p:stCondLst>
                                    <p:cond delay="10430"/>
                                  </p:stCondLst>
                                  <p:childTnLst>
                                    <p:animRot by="21600000">
                                      <p:cBhvr>
                                        <p:cTn id="49" dur="2875" fill="hold"/>
                                        <p:tgtEl>
                                          <p:spTgt spid="17"/>
                                        </p:tgtEl>
                                        <p:attrNameLst>
                                          <p:attrName>r</p:attrName>
                                        </p:attrNameLst>
                                      </p:cBhvr>
                                    </p:animRot>
                                  </p:childTnLst>
                                </p:cTn>
                              </p:par>
                              <p:par>
                                <p:cTn id="50" presetID="2" presetClass="entr" presetSubtype="4" accel="72000" fill="hold" grpId="0" nodeType="withEffect">
                                  <p:stCondLst>
                                    <p:cond delay="10930"/>
                                  </p:stCondLst>
                                  <p:iterate type="lt">
                                    <p:tmPct val="10000"/>
                                  </p:iterate>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600" fill="hold"/>
                                        <p:tgtEl>
                                          <p:spTgt spid="18"/>
                                        </p:tgtEl>
                                        <p:attrNameLst>
                                          <p:attrName>ppt_x</p:attrName>
                                        </p:attrNameLst>
                                      </p:cBhvr>
                                      <p:tavLst>
                                        <p:tav tm="0">
                                          <p:val>
                                            <p:strVal val="#ppt_x"/>
                                          </p:val>
                                        </p:tav>
                                        <p:tav tm="100000">
                                          <p:val>
                                            <p:strVal val="#ppt_x"/>
                                          </p:val>
                                        </p:tav>
                                      </p:tavLst>
                                    </p:anim>
                                    <p:anim calcmode="lin" valueType="num">
                                      <p:cBhvr additive="base">
                                        <p:cTn id="53" dur="600" fill="hold"/>
                                        <p:tgtEl>
                                          <p:spTgt spid="18"/>
                                        </p:tgtEl>
                                        <p:attrNameLst>
                                          <p:attrName>ppt_y</p:attrName>
                                        </p:attrNameLst>
                                      </p:cBhvr>
                                      <p:tavLst>
                                        <p:tav tm="0">
                                          <p:val>
                                            <p:strVal val="1+#ppt_h/2"/>
                                          </p:val>
                                        </p:tav>
                                        <p:tav tm="100000">
                                          <p:val>
                                            <p:strVal val="#ppt_y"/>
                                          </p:val>
                                        </p:tav>
                                      </p:tavLst>
                                    </p:anim>
                                  </p:childTnLst>
                                </p:cTn>
                              </p:par>
                              <p:par>
                                <p:cTn id="54" presetID="2" presetClass="entr" presetSubtype="4" accel="72000" fill="hold" grpId="0" nodeType="withEffect">
                                  <p:stCondLst>
                                    <p:cond delay="930"/>
                                  </p:stCondLst>
                                  <p:iterate type="lt">
                                    <p:tmPct val="0"/>
                                  </p:iterate>
                                  <p:childTnLst>
                                    <p:set>
                                      <p:cBhvr>
                                        <p:cTn id="55" dur="1" fill="hold">
                                          <p:stCondLst>
                                            <p:cond delay="0"/>
                                          </p:stCondLst>
                                        </p:cTn>
                                        <p:tgtEl>
                                          <p:spTgt spid="2"/>
                                        </p:tgtEl>
                                        <p:attrNameLst>
                                          <p:attrName>style.visibility</p:attrName>
                                        </p:attrNameLst>
                                      </p:cBhvr>
                                      <p:to>
                                        <p:strVal val="visible"/>
                                      </p:to>
                                    </p:set>
                                    <p:anim calcmode="lin" valueType="num">
                                      <p:cBhvr additive="base">
                                        <p:cTn id="56" dur="600" fill="hold"/>
                                        <p:tgtEl>
                                          <p:spTgt spid="2"/>
                                        </p:tgtEl>
                                        <p:attrNameLst>
                                          <p:attrName>ppt_x</p:attrName>
                                        </p:attrNameLst>
                                      </p:cBhvr>
                                      <p:tavLst>
                                        <p:tav tm="0">
                                          <p:val>
                                            <p:strVal val="#ppt_x"/>
                                          </p:val>
                                        </p:tav>
                                        <p:tav tm="100000">
                                          <p:val>
                                            <p:strVal val="#ppt_x"/>
                                          </p:val>
                                        </p:tav>
                                      </p:tavLst>
                                    </p:anim>
                                    <p:anim calcmode="lin" valueType="num">
                                      <p:cBhvr additive="base">
                                        <p:cTn id="57" dur="600" fill="hold"/>
                                        <p:tgtEl>
                                          <p:spTgt spid="2"/>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143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600"/>
                                        <p:tgtEl>
                                          <p:spTgt spid="3"/>
                                        </p:tgtEl>
                                      </p:cBhvr>
                                    </p:animEffect>
                                  </p:childTnLst>
                                </p:cTn>
                              </p:par>
                              <p:par>
                                <p:cTn id="61" presetID="2" presetClass="entr" presetSubtype="4" accel="72000" fill="hold" grpId="0" nodeType="withEffect">
                                  <p:stCondLst>
                                    <p:cond delay="930"/>
                                  </p:stCondLst>
                                  <p:iterate type="lt">
                                    <p:tmPct val="0"/>
                                  </p:iterate>
                                  <p:childTnLst>
                                    <p:set>
                                      <p:cBhvr>
                                        <p:cTn id="62" dur="1" fill="hold">
                                          <p:stCondLst>
                                            <p:cond delay="0"/>
                                          </p:stCondLst>
                                        </p:cTn>
                                        <p:tgtEl>
                                          <p:spTgt spid="4"/>
                                        </p:tgtEl>
                                        <p:attrNameLst>
                                          <p:attrName>style.visibility</p:attrName>
                                        </p:attrNameLst>
                                      </p:cBhvr>
                                      <p:to>
                                        <p:strVal val="visible"/>
                                      </p:to>
                                    </p:set>
                                    <p:anim calcmode="lin" valueType="num">
                                      <p:cBhvr additive="base">
                                        <p:cTn id="63" dur="600" fill="hold"/>
                                        <p:tgtEl>
                                          <p:spTgt spid="4"/>
                                        </p:tgtEl>
                                        <p:attrNameLst>
                                          <p:attrName>ppt_x</p:attrName>
                                        </p:attrNameLst>
                                      </p:cBhvr>
                                      <p:tavLst>
                                        <p:tav tm="0">
                                          <p:val>
                                            <p:strVal val="#ppt_x"/>
                                          </p:val>
                                        </p:tav>
                                        <p:tav tm="100000">
                                          <p:val>
                                            <p:strVal val="#ppt_x"/>
                                          </p:val>
                                        </p:tav>
                                      </p:tavLst>
                                    </p:anim>
                                    <p:anim calcmode="lin" valueType="num">
                                      <p:cBhvr additive="base">
                                        <p:cTn id="64" dur="600" fill="hold"/>
                                        <p:tgtEl>
                                          <p:spTgt spid="4"/>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143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600"/>
                                        <p:tgtEl>
                                          <p:spTgt spid="5"/>
                                        </p:tgtEl>
                                      </p:cBhvr>
                                    </p:animEffect>
                                  </p:childTnLst>
                                </p:cTn>
                              </p:par>
                              <p:par>
                                <p:cTn id="68" presetID="2" presetClass="entr" presetSubtype="4" accel="72000" fill="hold" grpId="0" nodeType="withEffect">
                                  <p:stCondLst>
                                    <p:cond delay="930"/>
                                  </p:stCondLst>
                                  <p:iterate type="lt">
                                    <p:tmPct val="0"/>
                                  </p:iterate>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600" fill="hold"/>
                                        <p:tgtEl>
                                          <p:spTgt spid="24"/>
                                        </p:tgtEl>
                                        <p:attrNameLst>
                                          <p:attrName>ppt_x</p:attrName>
                                        </p:attrNameLst>
                                      </p:cBhvr>
                                      <p:tavLst>
                                        <p:tav tm="0">
                                          <p:val>
                                            <p:strVal val="#ppt_x"/>
                                          </p:val>
                                        </p:tav>
                                        <p:tav tm="100000">
                                          <p:val>
                                            <p:strVal val="#ppt_x"/>
                                          </p:val>
                                        </p:tav>
                                      </p:tavLst>
                                    </p:anim>
                                    <p:anim calcmode="lin" valueType="num">
                                      <p:cBhvr additive="base">
                                        <p:cTn id="71" dur="600" fill="hold"/>
                                        <p:tgtEl>
                                          <p:spTgt spid="24"/>
                                        </p:tgtEl>
                                        <p:attrNameLst>
                                          <p:attrName>ppt_y</p:attrName>
                                        </p:attrNameLst>
                                      </p:cBhvr>
                                      <p:tavLst>
                                        <p:tav tm="0">
                                          <p:val>
                                            <p:strVal val="1+#ppt_h/2"/>
                                          </p:val>
                                        </p:tav>
                                        <p:tav tm="100000">
                                          <p:val>
                                            <p:strVal val="#ppt_y"/>
                                          </p:val>
                                        </p:tav>
                                      </p:tavLst>
                                    </p:anim>
                                  </p:childTnLst>
                                </p:cTn>
                              </p:par>
                              <p:par>
                                <p:cTn id="72" presetID="10" presetClass="entr" presetSubtype="0" fill="hold" grpId="0" nodeType="withEffect">
                                  <p:stCondLst>
                                    <p:cond delay="143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6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P spid="8" grpId="1" animBg="1"/>
      <p:bldP spid="9" grpId="0"/>
      <p:bldP spid="10" grpId="0" animBg="1"/>
      <p:bldP spid="10" grpId="1" animBg="1"/>
      <p:bldP spid="11" grpId="0"/>
      <p:bldP spid="12" grpId="0" bldLvl="0" animBg="1"/>
      <p:bldP spid="14" grpId="0" animBg="1"/>
      <p:bldP spid="14" grpId="1" animBg="1"/>
      <p:bldP spid="15" grpId="0"/>
      <p:bldP spid="17" grpId="0" animBg="1"/>
      <p:bldP spid="17" grpId="1" animBg="1"/>
      <p:bldP spid="18" grpId="0"/>
      <p:bldP spid="20" grpId="0"/>
      <p:bldP spid="2" grpId="0" bldLvl="0" animBg="1"/>
      <p:bldP spid="3" grpId="0"/>
      <p:bldP spid="4" grpId="0" bldLvl="0" animBg="1"/>
      <p:bldP spid="5" grpId="0"/>
      <p:bldP spid="24" grpId="0" bldLvl="0" animBg="1"/>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algn="dist" defTabSz="963930"/>
            <a:r>
              <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数据集收集困难</a:t>
            </a:r>
          </a:p>
        </p:txBody>
      </p:sp>
      <p:sp>
        <p:nvSpPr>
          <p:cNvPr id="4" name="矩形 3">
            <a:extLst>
              <a:ext uri="{FF2B5EF4-FFF2-40B4-BE49-F238E27FC236}">
                <a16:creationId xmlns:a16="http://schemas.microsoft.com/office/drawing/2014/main" id="{35AB97FF-5C8E-436C-98BD-4C5B5620FA6B}"/>
              </a:ext>
            </a:extLst>
          </p:cNvPr>
          <p:cNvSpPr/>
          <p:nvPr/>
        </p:nvSpPr>
        <p:spPr>
          <a:xfrm>
            <a:off x="665566" y="1420416"/>
            <a:ext cx="7812868" cy="1200329"/>
          </a:xfrm>
          <a:prstGeom prst="rect">
            <a:avLst/>
          </a:prstGeom>
        </p:spPr>
        <p:txBody>
          <a:bodyPr wrap="square">
            <a:spAutoFit/>
          </a:bodyPr>
          <a:lstStyle/>
          <a:p>
            <a:r>
              <a:rPr lang="zh-CN" altLang="en-US" dirty="0">
                <a:solidFill>
                  <a:srgbClr val="121212"/>
                </a:solidFill>
                <a:latin typeface="-apple-system"/>
              </a:rPr>
              <a:t>使用</a:t>
            </a:r>
            <a:r>
              <a:rPr lang="en-US" altLang="zh-CN" dirty="0">
                <a:solidFill>
                  <a:srgbClr val="121212"/>
                </a:solidFill>
                <a:latin typeface="-apple-system"/>
              </a:rPr>
              <a:t>GAN</a:t>
            </a:r>
            <a:r>
              <a:rPr lang="zh-CN" altLang="en-US" dirty="0">
                <a:solidFill>
                  <a:srgbClr val="121212"/>
                </a:solidFill>
                <a:latin typeface="-apple-system"/>
              </a:rPr>
              <a:t>合成眼部数据。微软剑桥研究院的</a:t>
            </a:r>
            <a:r>
              <a:rPr lang="en-US" altLang="zh-CN" dirty="0" err="1">
                <a:solidFill>
                  <a:srgbClr val="121212"/>
                </a:solidFill>
                <a:latin typeface="-apple-system"/>
              </a:rPr>
              <a:t>Erroll</a:t>
            </a:r>
            <a:r>
              <a:rPr lang="en-US" altLang="zh-CN" dirty="0">
                <a:solidFill>
                  <a:srgbClr val="121212"/>
                </a:solidFill>
                <a:latin typeface="-apple-system"/>
              </a:rPr>
              <a:t> Wood</a:t>
            </a:r>
            <a:r>
              <a:rPr lang="zh-CN" altLang="en-US" dirty="0">
                <a:solidFill>
                  <a:srgbClr val="121212"/>
                </a:solidFill>
                <a:latin typeface="-apple-system"/>
              </a:rPr>
              <a:t>博士在读博期间曾尝试使用计算机图形学的方法来合成眼睛样本</a:t>
            </a:r>
            <a:r>
              <a:rPr lang="en-US" altLang="zh-CN" dirty="0">
                <a:solidFill>
                  <a:srgbClr val="121212"/>
                </a:solidFill>
                <a:latin typeface="-apple-system"/>
              </a:rPr>
              <a:t>[1]</a:t>
            </a:r>
            <a:r>
              <a:rPr lang="zh-CN" altLang="en-US" dirty="0">
                <a:solidFill>
                  <a:srgbClr val="121212"/>
                </a:solidFill>
                <a:latin typeface="-apple-system"/>
              </a:rPr>
              <a:t>，并公开了相关数据集。其中</a:t>
            </a:r>
            <a:r>
              <a:rPr lang="en-US" altLang="zh-CN" dirty="0" err="1">
                <a:solidFill>
                  <a:srgbClr val="121212"/>
                </a:solidFill>
                <a:latin typeface="-apple-system"/>
              </a:rPr>
              <a:t>UnityEyes</a:t>
            </a:r>
            <a:r>
              <a:rPr lang="zh-CN" altLang="en-US" dirty="0">
                <a:solidFill>
                  <a:srgbClr val="121212"/>
                </a:solidFill>
                <a:latin typeface="-apple-system"/>
              </a:rPr>
              <a:t>数据集因其真实性及丰富的标签信息（关键点位置）已经是</a:t>
            </a:r>
            <a:r>
              <a:rPr lang="en-US" altLang="zh-CN" dirty="0">
                <a:solidFill>
                  <a:srgbClr val="121212"/>
                </a:solidFill>
                <a:latin typeface="-apple-system"/>
              </a:rPr>
              <a:t>gaze</a:t>
            </a:r>
            <a:r>
              <a:rPr lang="zh-CN" altLang="en-US" dirty="0">
                <a:solidFill>
                  <a:srgbClr val="121212"/>
                </a:solidFill>
                <a:latin typeface="-apple-system"/>
              </a:rPr>
              <a:t>领域十分重要的数据集。</a:t>
            </a:r>
            <a:endParaRPr lang="zh-CN" altLang="en-US" dirty="0"/>
          </a:p>
        </p:txBody>
      </p:sp>
      <p:sp>
        <p:nvSpPr>
          <p:cNvPr id="5" name="文本框 4">
            <a:extLst>
              <a:ext uri="{FF2B5EF4-FFF2-40B4-BE49-F238E27FC236}">
                <a16:creationId xmlns:a16="http://schemas.microsoft.com/office/drawing/2014/main" id="{35C1CE1D-2A24-4931-B5F7-DFD16626184C}"/>
              </a:ext>
            </a:extLst>
          </p:cNvPr>
          <p:cNvSpPr txBox="1"/>
          <p:nvPr/>
        </p:nvSpPr>
        <p:spPr>
          <a:xfrm>
            <a:off x="3455876" y="3724672"/>
            <a:ext cx="5400600" cy="769441"/>
          </a:xfrm>
          <a:prstGeom prst="rect">
            <a:avLst/>
          </a:prstGeom>
          <a:noFill/>
        </p:spPr>
        <p:txBody>
          <a:bodyPr wrap="square" rtlCol="0">
            <a:spAutoFit/>
          </a:bodyPr>
          <a:lstStyle/>
          <a:p>
            <a:r>
              <a:rPr lang="en-US" altLang="zh-CN" sz="1100" dirty="0"/>
              <a:t>[1] Wood, E., </a:t>
            </a:r>
            <a:r>
              <a:rPr lang="en-US" altLang="zh-CN" sz="1100" dirty="0" err="1"/>
              <a:t>Baltrušaitis</a:t>
            </a:r>
            <a:r>
              <a:rPr lang="en-US" altLang="zh-CN" sz="1100" dirty="0"/>
              <a:t>, T., </a:t>
            </a:r>
            <a:r>
              <a:rPr lang="en-US" altLang="zh-CN" sz="1100" dirty="0" err="1"/>
              <a:t>Morency</a:t>
            </a:r>
            <a:r>
              <a:rPr lang="en-US" altLang="zh-CN" sz="1100" dirty="0"/>
              <a:t>, L.-P., Robinson, P., and Bulling, A. (2016b). Learning an appearance-based gaze estimator from one million </a:t>
            </a:r>
            <a:r>
              <a:rPr lang="en-US" altLang="zh-CN" sz="1100" dirty="0" err="1"/>
              <a:t>synthesised</a:t>
            </a:r>
            <a:r>
              <a:rPr lang="en-US" altLang="zh-CN" sz="1100" dirty="0"/>
              <a:t> images. In </a:t>
            </a:r>
            <a:r>
              <a:rPr lang="en-US" altLang="zh-CN" sz="1100" i="1" dirty="0"/>
              <a:t>Proceedings of the Ninth Biennial ACM Symposium on Eye Tracking Research &amp; Applications (</a:t>
            </a:r>
            <a:r>
              <a:rPr lang="en-US" altLang="zh-CN" sz="1100" i="1" dirty="0" err="1"/>
              <a:t>ETRA</a:t>
            </a:r>
            <a:r>
              <a:rPr lang="en-US" altLang="zh-CN" sz="1100" i="1" dirty="0"/>
              <a:t>)</a:t>
            </a:r>
            <a:r>
              <a:rPr lang="en-US" altLang="zh-CN" sz="1100" dirty="0"/>
              <a:t>, pages 131–138.</a:t>
            </a:r>
            <a:endParaRPr lang="zh-CN" altLang="en-US" sz="1100" dirty="0"/>
          </a:p>
        </p:txBody>
      </p:sp>
    </p:spTree>
    <p:extLst>
      <p:ext uri="{BB962C8B-B14F-4D97-AF65-F5344CB8AC3E}">
        <p14:creationId xmlns:p14="http://schemas.microsoft.com/office/powerpoint/2010/main" val="108012614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1260140" cy="282042"/>
          </a:xfrm>
          <a:prstGeom prst="rect">
            <a:avLst/>
          </a:prstGeom>
          <a:noFill/>
        </p:spPr>
        <p:txBody>
          <a:bodyPr wrap="square" lIns="96434" tIns="48217" rIns="96434" bIns="48217" rtlCol="0">
            <a:spAutoFit/>
          </a:bodyPr>
          <a:lstStyle/>
          <a:p>
            <a:pPr defTabSz="963930"/>
            <a:r>
              <a:rPr lang="en-US" altLang="zh-CN" sz="1200" dirty="0" err="1">
                <a:solidFill>
                  <a:srgbClr val="121212"/>
                </a:solidFill>
                <a:latin typeface="-apple-system"/>
              </a:rPr>
              <a:t>UnityEyes</a:t>
            </a:r>
            <a:endParaRPr lang="zh-CN" altLang="en-US"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pic>
        <p:nvPicPr>
          <p:cNvPr id="6" name="图片 5">
            <a:extLst>
              <a:ext uri="{FF2B5EF4-FFF2-40B4-BE49-F238E27FC236}">
                <a16:creationId xmlns:a16="http://schemas.microsoft.com/office/drawing/2014/main" id="{6C038AD3-52C0-4565-A919-26C9049ABDC2}"/>
              </a:ext>
            </a:extLst>
          </p:cNvPr>
          <p:cNvPicPr>
            <a:picLocks noChangeAspect="1"/>
          </p:cNvPicPr>
          <p:nvPr/>
        </p:nvPicPr>
        <p:blipFill>
          <a:blip r:embed="rId2"/>
          <a:stretch>
            <a:fillRect/>
          </a:stretch>
        </p:blipFill>
        <p:spPr>
          <a:xfrm>
            <a:off x="827584" y="1168388"/>
            <a:ext cx="8077900" cy="3048264"/>
          </a:xfrm>
          <a:prstGeom prst="rect">
            <a:avLst/>
          </a:prstGeom>
        </p:spPr>
      </p:pic>
    </p:spTree>
    <p:extLst>
      <p:ext uri="{BB962C8B-B14F-4D97-AF65-F5344CB8AC3E}">
        <p14:creationId xmlns:p14="http://schemas.microsoft.com/office/powerpoint/2010/main" val="4029951709"/>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464496"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080668431"/>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Idiap</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464496" cy="282042"/>
          </a:xfrm>
          <a:prstGeom prst="rect">
            <a:avLst/>
          </a:prstGeom>
          <a:noFill/>
        </p:spPr>
        <p:txBody>
          <a:bodyPr wrap="square" lIns="96434" tIns="48217" rIns="96434" bIns="48217" rtlCol="0">
            <a:spAutoFit/>
          </a:bodyPr>
          <a:lstStyle/>
          <a:p>
            <a:pPr defTabSz="963930"/>
            <a:r>
              <a:rPr lang="en-US" altLang="zh-CN" sz="1200" dirty="0">
                <a:solidFill>
                  <a:srgbClr val="121212"/>
                </a:solidFill>
                <a:latin typeface="-apple-system"/>
              </a:rPr>
              <a:t>2020 Unsupervised Representation Learning for Gaze Estimation</a:t>
            </a:r>
          </a:p>
        </p:txBody>
      </p:sp>
      <p:pic>
        <p:nvPicPr>
          <p:cNvPr id="2" name="图片 1">
            <a:extLst>
              <a:ext uri="{FF2B5EF4-FFF2-40B4-BE49-F238E27FC236}">
                <a16:creationId xmlns:a16="http://schemas.microsoft.com/office/drawing/2014/main" id="{CF8E516C-0D56-4ADC-B710-53052736A9D4}"/>
              </a:ext>
            </a:extLst>
          </p:cNvPr>
          <p:cNvPicPr>
            <a:picLocks noChangeAspect="1"/>
          </p:cNvPicPr>
          <p:nvPr/>
        </p:nvPicPr>
        <p:blipFill>
          <a:blip r:embed="rId2"/>
          <a:stretch>
            <a:fillRect/>
          </a:stretch>
        </p:blipFill>
        <p:spPr>
          <a:xfrm>
            <a:off x="2303748" y="1058697"/>
            <a:ext cx="4092696" cy="4086199"/>
          </a:xfrm>
          <a:prstGeom prst="rect">
            <a:avLst/>
          </a:prstGeom>
        </p:spPr>
      </p:pic>
    </p:spTree>
    <p:extLst>
      <p:ext uri="{BB962C8B-B14F-4D97-AF65-F5344CB8AC3E}">
        <p14:creationId xmlns:p14="http://schemas.microsoft.com/office/powerpoint/2010/main" val="1697821723"/>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p:cNvSpPr txBox="1"/>
          <p:nvPr/>
        </p:nvSpPr>
        <p:spPr>
          <a:xfrm>
            <a:off x="4736617" y="2594178"/>
            <a:ext cx="816610" cy="252730"/>
          </a:xfrm>
          <a:prstGeom prst="rect">
            <a:avLst/>
          </a:prstGeom>
          <a:noFill/>
        </p:spPr>
        <p:txBody>
          <a:bodyPr wrap="none" lIns="68581" tIns="34291" rIns="68581" bIns="34291" rtlCol="0">
            <a:spAutoFit/>
          </a:bodyPr>
          <a:lstStyle>
            <a:defPPr>
              <a:defRPr lang="zh-CN"/>
            </a:defPPr>
            <a:lvl1pPr>
              <a:defRPr sz="1600">
                <a:solidFill>
                  <a:schemeClr val="tx1">
                    <a:lumMod val="50000"/>
                    <a:lumOff val="50000"/>
                  </a:schemeClr>
                </a:solidFill>
                <a:latin typeface="Arial" panose="020B0604020202020204" pitchFamily="34" charset="0"/>
                <a:ea typeface="Adobe 仿宋 Std R" panose="02020400000000000000" pitchFamily="18" charset="-122"/>
                <a:cs typeface="Arial" panose="020B0604020202020204" pitchFamily="34" charset="0"/>
              </a:defRPr>
            </a:lvl1pPr>
          </a:lstStyle>
          <a:p>
            <a:pPr algn="l">
              <a:buFont typeface="Arial" panose="020B0604020202020204" pitchFamily="34" charset="0"/>
              <a:buChar char="•"/>
            </a:pPr>
            <a:r>
              <a:rPr lang="zh-CN" altLang="en-US" sz="1200" dirty="0">
                <a:solidFill>
                  <a:schemeClr val="tx1">
                    <a:lumMod val="65000"/>
                    <a:lumOff val="35000"/>
                  </a:schemeClr>
                </a:solidFill>
              </a:rPr>
              <a:t>Text here</a:t>
            </a:r>
          </a:p>
        </p:txBody>
      </p:sp>
      <p:sp>
        <p:nvSpPr>
          <p:cNvPr id="5" name="文本框 1"/>
          <p:cNvSpPr txBox="1"/>
          <p:nvPr/>
        </p:nvSpPr>
        <p:spPr>
          <a:xfrm>
            <a:off x="4247964" y="1888468"/>
            <a:ext cx="3404615" cy="560705"/>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3200" dirty="0">
                <a:solidFill>
                  <a:schemeClr val="tx1">
                    <a:lumMod val="75000"/>
                    <a:lumOff val="25000"/>
                  </a:schemeClr>
                </a:solidFill>
                <a:latin typeface="Kozuka Gothic Pr6N H" panose="020B0800000000000000" charset="-128"/>
                <a:ea typeface="Kozuka Gothic Pr6N H" panose="020B0800000000000000" charset="-128"/>
                <a:cs typeface="博洋行书 7000" panose="02000600000000000000" pitchFamily="2" charset="-122"/>
              </a:rPr>
              <a:t>Text here</a:t>
            </a:r>
          </a:p>
        </p:txBody>
      </p:sp>
      <p:sp>
        <p:nvSpPr>
          <p:cNvPr id="6" name="文本框 9"/>
          <p:cNvSpPr txBox="1"/>
          <p:nvPr/>
        </p:nvSpPr>
        <p:spPr>
          <a:xfrm>
            <a:off x="6479187" y="2594178"/>
            <a:ext cx="816610" cy="252730"/>
          </a:xfrm>
          <a:prstGeom prst="rect">
            <a:avLst/>
          </a:prstGeom>
          <a:noFill/>
        </p:spPr>
        <p:txBody>
          <a:bodyPr wrap="none" lIns="68581" tIns="34291" rIns="68581" bIns="34291" rtlCol="0">
            <a:spAutoFit/>
          </a:bodyPr>
          <a:lstStyle>
            <a:defPPr>
              <a:defRPr lang="zh-CN"/>
            </a:defPPr>
            <a:lvl1pPr>
              <a:defRPr sz="1600">
                <a:solidFill>
                  <a:schemeClr val="tx1">
                    <a:lumMod val="50000"/>
                    <a:lumOff val="50000"/>
                  </a:schemeClr>
                </a:solidFill>
                <a:latin typeface="Arial" panose="020B0604020202020204" pitchFamily="34" charset="0"/>
                <a:ea typeface="Adobe 仿宋 Std R" panose="02020400000000000000" pitchFamily="18" charset="-122"/>
                <a:cs typeface="Arial" panose="020B0604020202020204" pitchFamily="34" charset="0"/>
              </a:defRPr>
            </a:lvl1pPr>
          </a:lstStyle>
          <a:p>
            <a:pPr algn="l">
              <a:buFont typeface="Arial" panose="020B0604020202020204" pitchFamily="34" charset="0"/>
              <a:buChar char="•"/>
            </a:pPr>
            <a:r>
              <a:rPr lang="zh-CN" altLang="en-US" sz="1200" dirty="0">
                <a:solidFill>
                  <a:schemeClr val="tx1">
                    <a:lumMod val="65000"/>
                    <a:lumOff val="35000"/>
                  </a:schemeClr>
                </a:solidFill>
              </a:rPr>
              <a:t>Text here</a:t>
            </a:r>
          </a:p>
        </p:txBody>
      </p:sp>
      <p:sp>
        <p:nvSpPr>
          <p:cNvPr id="7" name="Freeform 11"/>
          <p:cNvSpPr/>
          <p:nvPr/>
        </p:nvSpPr>
        <p:spPr bwMode="auto">
          <a:xfrm rot="10800000">
            <a:off x="3524577" y="1766086"/>
            <a:ext cx="828000" cy="82800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8" name="文本框 1"/>
          <p:cNvSpPr txBox="1"/>
          <p:nvPr/>
        </p:nvSpPr>
        <p:spPr>
          <a:xfrm>
            <a:off x="3608092" y="1874098"/>
            <a:ext cx="720080" cy="561694"/>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sz="3200"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pic>
        <p:nvPicPr>
          <p:cNvPr id="3" name="图片 2"/>
          <p:cNvPicPr>
            <a:picLocks noChangeAspect="1"/>
          </p:cNvPicPr>
          <p:nvPr/>
        </p:nvPicPr>
        <p:blipFill>
          <a:blip r:embed="rId2"/>
          <a:stretch>
            <a:fillRect/>
          </a:stretch>
        </p:blipFill>
        <p:spPr>
          <a:xfrm flipH="1">
            <a:off x="-3175" y="1765935"/>
            <a:ext cx="3352800" cy="3421380"/>
          </a:xfrm>
          <a:prstGeom prst="rect">
            <a:avLst/>
          </a:prstGeom>
        </p:spPr>
      </p:pic>
    </p:spTree>
  </p:cSld>
  <p:clrMapOvr>
    <a:masterClrMapping/>
  </p:clrMapOvr>
  <mc:AlternateContent xmlns:mc="http://schemas.openxmlformats.org/markup-compatibility/2006" xmlns:p14="http://schemas.microsoft.com/office/powerpoint/2010/main">
    <mc:Choice Requires="p14">
      <p:transition>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30"/>
                                        <p:tgtEl>
                                          <p:spTgt spid="7"/>
                                        </p:tgtEl>
                                      </p:cBhvr>
                                    </p:animEffect>
                                  </p:childTnLst>
                                </p:cTn>
                              </p:par>
                              <p:par>
                                <p:cTn id="8" presetID="8" presetClass="emph" presetSubtype="0" repeatCount="indefinite" fill="hold" grpId="1" nodeType="withEffect">
                                  <p:stCondLst>
                                    <p:cond delay="250"/>
                                  </p:stCondLst>
                                  <p:childTnLst>
                                    <p:animRot by="21600000">
                                      <p:cBhvr>
                                        <p:cTn id="9" dur="2000" fill="hold"/>
                                        <p:tgtEl>
                                          <p:spTgt spid="7"/>
                                        </p:tgtEl>
                                        <p:attrNameLst>
                                          <p:attrName>r</p:attrName>
                                        </p:attrNameLst>
                                      </p:cBhvr>
                                    </p:animRot>
                                  </p:childTnLst>
                                </p:cTn>
                              </p:par>
                              <p:par>
                                <p:cTn id="10" presetID="2" presetClass="entr" presetSubtype="4" accel="72000" fill="hold" grpId="0" nodeType="withEffect">
                                  <p:stCondLst>
                                    <p:cond delay="250"/>
                                  </p:stCondLst>
                                  <p:iterate type="lt">
                                    <p:tmPct val="0"/>
                                  </p:iterate>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30" fill="hold"/>
                                        <p:tgtEl>
                                          <p:spTgt spid="8"/>
                                        </p:tgtEl>
                                        <p:attrNameLst>
                                          <p:attrName>ppt_x</p:attrName>
                                        </p:attrNameLst>
                                      </p:cBhvr>
                                      <p:tavLst>
                                        <p:tav tm="0">
                                          <p:val>
                                            <p:strVal val="#ppt_x"/>
                                          </p:val>
                                        </p:tav>
                                        <p:tav tm="100000">
                                          <p:val>
                                            <p:strVal val="#ppt_x"/>
                                          </p:val>
                                        </p:tav>
                                      </p:tavLst>
                                    </p:anim>
                                    <p:anim calcmode="lin" valueType="num">
                                      <p:cBhvr additive="base">
                                        <p:cTn id="13" dur="730" fill="hold"/>
                                        <p:tgtEl>
                                          <p:spTgt spid="8"/>
                                        </p:tgtEl>
                                        <p:attrNameLst>
                                          <p:attrName>ppt_y</p:attrName>
                                        </p:attrNameLst>
                                      </p:cBhvr>
                                      <p:tavLst>
                                        <p:tav tm="0">
                                          <p:val>
                                            <p:strVal val="1+#ppt_h/2"/>
                                          </p:val>
                                        </p:tav>
                                        <p:tav tm="100000">
                                          <p:val>
                                            <p:strVal val="#ppt_y"/>
                                          </p:val>
                                        </p:tav>
                                      </p:tavLst>
                                    </p:anim>
                                  </p:childTnLst>
                                </p:cTn>
                              </p:par>
                              <p:par>
                                <p:cTn id="14" presetID="41" presetClass="entr" presetSubtype="0" fill="hold" grpId="0" nodeType="withEffect">
                                  <p:stCondLst>
                                    <p:cond delay="110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par>
                                <p:cTn id="21" presetID="2" presetClass="entr" presetSubtype="8" fill="hold" grpId="0" nodeType="withEffect">
                                  <p:stCondLst>
                                    <p:cond delay="17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7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p:bldP spid="7" grpId="0" animBg="1"/>
      <p:bldP spid="7" grpId="1"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Gaze estimation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864096"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dataset</a:t>
            </a:r>
          </a:p>
        </p:txBody>
      </p:sp>
      <p:pic>
        <p:nvPicPr>
          <p:cNvPr id="8" name="图片 7">
            <a:extLst>
              <a:ext uri="{FF2B5EF4-FFF2-40B4-BE49-F238E27FC236}">
                <a16:creationId xmlns:a16="http://schemas.microsoft.com/office/drawing/2014/main" id="{9C1905C1-6D41-4710-BFC0-C61713E8FEA0}"/>
              </a:ext>
            </a:extLst>
          </p:cNvPr>
          <p:cNvPicPr>
            <a:picLocks noChangeAspect="1"/>
          </p:cNvPicPr>
          <p:nvPr/>
        </p:nvPicPr>
        <p:blipFill>
          <a:blip r:embed="rId2"/>
          <a:stretch>
            <a:fillRect/>
          </a:stretch>
        </p:blipFill>
        <p:spPr>
          <a:xfrm>
            <a:off x="196716" y="1096380"/>
            <a:ext cx="8972443" cy="3742062"/>
          </a:xfrm>
          <a:prstGeom prst="rect">
            <a:avLst/>
          </a:prstGeom>
        </p:spPr>
      </p:pic>
      <p:sp>
        <p:nvSpPr>
          <p:cNvPr id="2" name="矩形 1"/>
          <p:cNvSpPr/>
          <p:nvPr/>
        </p:nvSpPr>
        <p:spPr>
          <a:xfrm>
            <a:off x="287524" y="2644552"/>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7" name="图片 6">
            <a:extLst>
              <a:ext uri="{FF2B5EF4-FFF2-40B4-BE49-F238E27FC236}">
                <a16:creationId xmlns:a16="http://schemas.microsoft.com/office/drawing/2014/main" id="{99C7BF3B-C53D-4149-8D4F-6FBAF7E9C07B}"/>
              </a:ext>
            </a:extLst>
          </p:cNvPr>
          <p:cNvPicPr>
            <a:picLocks noChangeAspect="1"/>
          </p:cNvPicPr>
          <p:nvPr/>
        </p:nvPicPr>
        <p:blipFill>
          <a:blip r:embed="rId2"/>
          <a:stretch>
            <a:fillRect/>
          </a:stretch>
        </p:blipFill>
        <p:spPr>
          <a:xfrm>
            <a:off x="1043608" y="1456420"/>
            <a:ext cx="7078603" cy="2722540"/>
          </a:xfrm>
          <a:prstGeom prst="rect">
            <a:avLst/>
          </a:prstGeom>
        </p:spPr>
      </p:pic>
    </p:spTree>
    <p:extLst>
      <p:ext uri="{BB962C8B-B14F-4D97-AF65-F5344CB8AC3E}">
        <p14:creationId xmlns:p14="http://schemas.microsoft.com/office/powerpoint/2010/main" val="2437329216"/>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3" name="图片 2"/>
          <p:cNvPicPr>
            <a:picLocks noChangeAspect="1"/>
          </p:cNvPicPr>
          <p:nvPr/>
        </p:nvPicPr>
        <p:blipFill>
          <a:blip r:embed="rId2"/>
          <a:stretch>
            <a:fillRect/>
          </a:stretch>
        </p:blipFill>
        <p:spPr>
          <a:xfrm>
            <a:off x="395536" y="2003791"/>
            <a:ext cx="3546080" cy="1398968"/>
          </a:xfrm>
          <a:prstGeom prst="rect">
            <a:avLst/>
          </a:prstGeom>
        </p:spPr>
      </p:pic>
      <p:sp>
        <p:nvSpPr>
          <p:cNvPr id="6" name="文本框 5"/>
          <p:cNvSpPr txBox="1"/>
          <p:nvPr/>
        </p:nvSpPr>
        <p:spPr>
          <a:xfrm>
            <a:off x="755576" y="3688668"/>
            <a:ext cx="1980220" cy="523220"/>
          </a:xfrm>
          <a:prstGeom prst="rect">
            <a:avLst/>
          </a:prstGeom>
          <a:noFill/>
        </p:spPr>
        <p:txBody>
          <a:bodyPr wrap="square" rtlCol="0">
            <a:spAutoFit/>
          </a:bodyPr>
          <a:lstStyle/>
          <a:p>
            <a:pPr algn="ctr"/>
            <a:r>
              <a:rPr lang="en-US" altLang="zh-CN" sz="1400" dirty="0"/>
              <a:t>Face Alignment and 3D Head Pose Estimation</a:t>
            </a:r>
            <a:endParaRPr lang="zh-CN" altLang="en-US" sz="1400" dirty="0"/>
          </a:p>
        </p:txBody>
      </p:sp>
      <p:pic>
        <p:nvPicPr>
          <p:cNvPr id="7" name="图片 6"/>
          <p:cNvPicPr>
            <a:picLocks noChangeAspect="1"/>
          </p:cNvPicPr>
          <p:nvPr/>
        </p:nvPicPr>
        <p:blipFill>
          <a:blip r:embed="rId3"/>
          <a:stretch>
            <a:fillRect/>
          </a:stretch>
        </p:blipFill>
        <p:spPr>
          <a:xfrm>
            <a:off x="4139952" y="1780456"/>
            <a:ext cx="4093626" cy="1757748"/>
          </a:xfrm>
          <a:prstGeom prst="rect">
            <a:avLst/>
          </a:prstGeom>
        </p:spPr>
      </p:pic>
      <p:sp>
        <p:nvSpPr>
          <p:cNvPr id="8" name="文本框 7"/>
          <p:cNvSpPr txBox="1"/>
          <p:nvPr/>
        </p:nvSpPr>
        <p:spPr>
          <a:xfrm>
            <a:off x="5580112" y="3688668"/>
            <a:ext cx="1440160" cy="738664"/>
          </a:xfrm>
          <a:prstGeom prst="rect">
            <a:avLst/>
          </a:prstGeom>
          <a:noFill/>
        </p:spPr>
        <p:txBody>
          <a:bodyPr wrap="square" rtlCol="0">
            <a:spAutoFit/>
          </a:bodyPr>
          <a:lstStyle/>
          <a:p>
            <a:pPr algn="ctr"/>
            <a:r>
              <a:rPr lang="en-US" altLang="zh-CN" sz="1400" dirty="0"/>
              <a:t>Eye Image </a:t>
            </a:r>
            <a:r>
              <a:rPr lang="en-US" altLang="zh-CN" sz="1400" dirty="0" err="1"/>
              <a:t>Normalisation</a:t>
            </a:r>
            <a:r>
              <a:rPr lang="en-US" altLang="zh-CN" sz="1400" dirty="0"/>
              <a:t> </a:t>
            </a:r>
            <a:br>
              <a:rPr lang="en-US" altLang="zh-CN" sz="1400" dirty="0"/>
            </a:br>
            <a:endParaRPr lang="zh-CN" altLang="en-US" sz="1400" dirty="0"/>
          </a:p>
        </p:txBody>
      </p:sp>
    </p:spTree>
    <p:extLst>
      <p:ext uri="{BB962C8B-B14F-4D97-AF65-F5344CB8AC3E}">
        <p14:creationId xmlns:p14="http://schemas.microsoft.com/office/powerpoint/2010/main" val="155803058"/>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52528"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9" name="图片 8"/>
          <p:cNvPicPr>
            <a:picLocks noChangeAspect="1"/>
          </p:cNvPicPr>
          <p:nvPr/>
        </p:nvPicPr>
        <p:blipFill>
          <a:blip r:embed="rId2"/>
          <a:stretch>
            <a:fillRect/>
          </a:stretch>
        </p:blipFill>
        <p:spPr>
          <a:xfrm>
            <a:off x="2339752" y="1600436"/>
            <a:ext cx="4284476" cy="1730269"/>
          </a:xfrm>
          <a:prstGeom prst="rect">
            <a:avLst/>
          </a:prstGeom>
        </p:spPr>
      </p:pic>
      <p:sp>
        <p:nvSpPr>
          <p:cNvPr id="2" name="文本框 1"/>
          <p:cNvSpPr txBox="1"/>
          <p:nvPr/>
        </p:nvSpPr>
        <p:spPr>
          <a:xfrm>
            <a:off x="3345141" y="3616660"/>
            <a:ext cx="1791773" cy="523220"/>
          </a:xfrm>
          <a:prstGeom prst="rect">
            <a:avLst/>
          </a:prstGeom>
          <a:noFill/>
        </p:spPr>
        <p:txBody>
          <a:bodyPr wrap="none" rtlCol="0">
            <a:spAutoFit/>
          </a:bodyPr>
          <a:lstStyle/>
          <a:p>
            <a:pPr algn="ctr"/>
            <a:r>
              <a:rPr lang="en-US" altLang="zh-CN" sz="1400" dirty="0" err="1"/>
              <a:t>GazeNet</a:t>
            </a:r>
            <a:r>
              <a:rPr lang="en-US" altLang="zh-CN" sz="1400" dirty="0"/>
              <a:t> Architecture </a:t>
            </a:r>
            <a:br>
              <a:rPr lang="en-US" altLang="zh-CN" sz="1400" dirty="0"/>
            </a:br>
            <a:endParaRPr lang="zh-CN" altLang="en-US" sz="1400" dirty="0"/>
          </a:p>
        </p:txBody>
      </p:sp>
    </p:spTree>
    <p:extLst>
      <p:ext uri="{BB962C8B-B14F-4D97-AF65-F5344CB8AC3E}">
        <p14:creationId xmlns:p14="http://schemas.microsoft.com/office/powerpoint/2010/main" val="2121515247"/>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4788532"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2015 Appearance-Based Gaze Estimation in the Wild</a:t>
            </a:r>
          </a:p>
        </p:txBody>
      </p:sp>
      <p:pic>
        <p:nvPicPr>
          <p:cNvPr id="2" name="图片 1">
            <a:extLst>
              <a:ext uri="{FF2B5EF4-FFF2-40B4-BE49-F238E27FC236}">
                <a16:creationId xmlns:a16="http://schemas.microsoft.com/office/drawing/2014/main" id="{D6B41C23-2E81-4114-BDF2-3A8A6BE4340C}"/>
              </a:ext>
            </a:extLst>
          </p:cNvPr>
          <p:cNvPicPr>
            <a:picLocks noChangeAspect="1"/>
          </p:cNvPicPr>
          <p:nvPr/>
        </p:nvPicPr>
        <p:blipFill>
          <a:blip r:embed="rId2"/>
          <a:stretch>
            <a:fillRect/>
          </a:stretch>
        </p:blipFill>
        <p:spPr>
          <a:xfrm>
            <a:off x="625052" y="1204392"/>
            <a:ext cx="7893896" cy="3449695"/>
          </a:xfrm>
          <a:prstGeom prst="rect">
            <a:avLst/>
          </a:prstGeom>
        </p:spPr>
      </p:pic>
    </p:spTree>
    <p:extLst>
      <p:ext uri="{BB962C8B-B14F-4D97-AF65-F5344CB8AC3E}">
        <p14:creationId xmlns:p14="http://schemas.microsoft.com/office/powerpoint/2010/main" val="804301385"/>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196716" y="181655"/>
            <a:ext cx="3259160" cy="464185"/>
          </a:xfrm>
          <a:prstGeom prst="rect">
            <a:avLst/>
          </a:prstGeom>
          <a:noFill/>
        </p:spPr>
        <p:txBody>
          <a:bodyPr wrap="square" lIns="96434" tIns="48217" rIns="96434" bIns="48217" rtlCol="0">
            <a:spAutoFit/>
          </a:bodyPr>
          <a:lstStyle/>
          <a:p>
            <a:pPr defTabSz="963930"/>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Xucong</a:t>
            </a:r>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 Zhang </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endParaRPr>
          </a:p>
        </p:txBody>
      </p:sp>
      <p:sp>
        <p:nvSpPr>
          <p:cNvPr id="11" name="文本框 38"/>
          <p:cNvSpPr txBox="1"/>
          <p:nvPr/>
        </p:nvSpPr>
        <p:spPr>
          <a:xfrm>
            <a:off x="395536" y="649707"/>
            <a:ext cx="7236804" cy="282042"/>
          </a:xfrm>
          <a:prstGeom prst="rect">
            <a:avLst/>
          </a:prstGeom>
          <a:noFill/>
        </p:spPr>
        <p:txBody>
          <a:bodyPr wrap="square" lIns="96434" tIns="48217" rIns="96434" bIns="48217" rtlCol="0">
            <a:spAutoFit/>
          </a:bodyPr>
          <a:lstStyle/>
          <a:p>
            <a:pPr algn="dist" defTabSz="963930"/>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2017 </a:t>
            </a:r>
            <a:r>
              <a:rPr lang="en-US" altLang="zh-CN" sz="1200" dirty="0" err="1">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MPIIGaze</a:t>
            </a:r>
            <a:r>
              <a:rPr lang="en-US" altLang="zh-CN" sz="1200" dirty="0">
                <a:solidFill>
                  <a:schemeClr val="tx1">
                    <a:lumMod val="65000"/>
                    <a:lumOff val="35000"/>
                  </a:schemeClr>
                </a:solidFill>
                <a:latin typeface="博洋行书 7000" panose="02000600000000000000" pitchFamily="2" charset="-122"/>
                <a:ea typeface="博洋行书 7000" panose="02000600000000000000" pitchFamily="2" charset="-122"/>
                <a:cs typeface="博洋行书 7000" panose="02000600000000000000" pitchFamily="2" charset="-122"/>
                <a:sym typeface="+mn-lt"/>
              </a:rPr>
              <a:t>: Real-World Dataset and Deep Appearance-Based Gaze Estimation</a:t>
            </a:r>
          </a:p>
        </p:txBody>
      </p:sp>
      <p:pic>
        <p:nvPicPr>
          <p:cNvPr id="2" name="图片 1">
            <a:extLst>
              <a:ext uri="{FF2B5EF4-FFF2-40B4-BE49-F238E27FC236}">
                <a16:creationId xmlns:a16="http://schemas.microsoft.com/office/drawing/2014/main" id="{3556798F-BF3A-4F20-957D-537F7F5C3BDD}"/>
              </a:ext>
            </a:extLst>
          </p:cNvPr>
          <p:cNvPicPr>
            <a:picLocks noChangeAspect="1"/>
          </p:cNvPicPr>
          <p:nvPr/>
        </p:nvPicPr>
        <p:blipFill>
          <a:blip r:embed="rId2"/>
          <a:stretch>
            <a:fillRect/>
          </a:stretch>
        </p:blipFill>
        <p:spPr>
          <a:xfrm>
            <a:off x="1295636" y="1204392"/>
            <a:ext cx="5913429" cy="3149298"/>
          </a:xfrm>
          <a:prstGeom prst="rect">
            <a:avLst/>
          </a:prstGeom>
        </p:spPr>
      </p:pic>
      <p:sp>
        <p:nvSpPr>
          <p:cNvPr id="3" name="文本框 2">
            <a:extLst>
              <a:ext uri="{FF2B5EF4-FFF2-40B4-BE49-F238E27FC236}">
                <a16:creationId xmlns:a16="http://schemas.microsoft.com/office/drawing/2014/main" id="{00F1A5CD-CE16-4A2F-B6F8-0B69C7857FFD}"/>
              </a:ext>
            </a:extLst>
          </p:cNvPr>
          <p:cNvSpPr txBox="1"/>
          <p:nvPr/>
        </p:nvSpPr>
        <p:spPr>
          <a:xfrm>
            <a:off x="1825145" y="4497410"/>
            <a:ext cx="4896544" cy="369332"/>
          </a:xfrm>
          <a:prstGeom prst="rect">
            <a:avLst/>
          </a:prstGeom>
          <a:noFill/>
        </p:spPr>
        <p:txBody>
          <a:bodyPr wrap="square" rtlCol="0">
            <a:spAutoFit/>
          </a:bodyPr>
          <a:lstStyle/>
          <a:p>
            <a:r>
              <a:rPr lang="zh-CN" altLang="en-US" dirty="0"/>
              <a:t>问题：泛化不行，跨数据集性能下降很多</a:t>
            </a:r>
          </a:p>
        </p:txBody>
      </p:sp>
    </p:spTree>
    <p:extLst>
      <p:ext uri="{BB962C8B-B14F-4D97-AF65-F5344CB8AC3E}">
        <p14:creationId xmlns:p14="http://schemas.microsoft.com/office/powerpoint/2010/main" val="787835020"/>
      </p:ext>
    </p:extLst>
  </p:cSld>
  <p:clrMapOvr>
    <a:masterClrMapping/>
  </p:clrMapOvr>
  <mc:AlternateContent xmlns:mc="http://schemas.openxmlformats.org/markup-compatibility/2006" xmlns:p14="http://schemas.microsoft.com/office/powerpoint/2010/main">
    <mc:Choice Requires="p14">
      <p:transition>
        <p:comb dir="vert"/>
      </p:transition>
    </mc:Choice>
    <mc:Fallback xmlns="">
      <p:transition>
        <p:comb dir="vert"/>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TotalTime>
  <Words>795</Words>
  <Application>Microsoft Office PowerPoint</Application>
  <PresentationFormat>自定义</PresentationFormat>
  <Paragraphs>85</Paragraphs>
  <Slides>23</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Adobe Gothic Std B</vt:lpstr>
      <vt:lpstr>Adobe 仿宋 Std R</vt:lpstr>
      <vt:lpstr>-apple-system</vt:lpstr>
      <vt:lpstr>Kozuka Gothic Pr6N H</vt:lpstr>
      <vt:lpstr>博洋行书 7000</vt:lpstr>
      <vt:lpstr>宋体</vt: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Tian Bowen</cp:lastModifiedBy>
  <cp:revision>355</cp:revision>
  <dcterms:created xsi:type="dcterms:W3CDTF">2017-03-25T02:22:00Z</dcterms:created>
  <dcterms:modified xsi:type="dcterms:W3CDTF">2020-10-13T13:26:32Z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